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9" r:id="rId4"/>
    <p:sldId id="258" r:id="rId5"/>
    <p:sldId id="262" r:id="rId6"/>
    <p:sldId id="261" r:id="rId7"/>
    <p:sldId id="263" r:id="rId8"/>
    <p:sldId id="264" r:id="rId9"/>
    <p:sldId id="265" r:id="rId10"/>
    <p:sldId id="266" r:id="rId11"/>
    <p:sldId id="260" r:id="rId12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A1A3D"/>
    <a:srgbClr val="A4003B"/>
    <a:srgbClr val="A40062"/>
    <a:srgbClr val="AC9160"/>
    <a:srgbClr val="A97263"/>
    <a:srgbClr val="5EEC3C"/>
    <a:srgbClr val="9EFF29"/>
    <a:srgbClr val="A4660C"/>
    <a:srgbClr val="952F69"/>
    <a:srgbClr val="FF85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658" y="6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52705" cy="1527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D18E60-4300-4729-A0D7-6AB984C3922D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533E96-F078-4B3D-A8F4-F1AF21EBC3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4300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50B06-B074-48FC-8CFD-53D2CD8FB95F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45968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41321" y="1769806"/>
            <a:ext cx="7989723" cy="1644446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Master </a:t>
            </a:r>
            <a:r>
              <a:rPr lang="en-US" dirty="0"/>
              <a:t>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6077" y="3465878"/>
            <a:ext cx="7975483" cy="685791"/>
          </a:xfrm>
        </p:spPr>
        <p:txBody>
          <a:bodyPr>
            <a:normAutofit/>
          </a:bodyPr>
          <a:lstStyle>
            <a:lvl1pPr marL="0" indent="0" algn="r">
              <a:buNone/>
              <a:defRPr sz="2800" b="0" i="0"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</a:t>
            </a:r>
            <a:r>
              <a:rPr lang="en-US" dirty="0" smtClean="0"/>
              <a:t>Master </a:t>
            </a:r>
            <a:r>
              <a:rPr lang="en-US" dirty="0"/>
              <a:t>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F463B-3F99-4F1C-97C5-CA398A608A90}" type="datetime1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4216" y="320198"/>
            <a:ext cx="8246070" cy="763526"/>
          </a:xfrm>
        </p:spPr>
        <p:txBody>
          <a:bodyPr>
            <a:normAutofit/>
          </a:bodyPr>
          <a:lstStyle>
            <a:lvl1pPr algn="r">
              <a:defRPr sz="3600" baseline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468" y="1312606"/>
            <a:ext cx="8246070" cy="3416980"/>
          </a:xfrm>
        </p:spPr>
        <p:txBody>
          <a:bodyPr/>
          <a:lstStyle>
            <a:lvl1pPr algn="l">
              <a:defRPr sz="2800">
                <a:solidFill>
                  <a:srgbClr val="002060"/>
                </a:solidFill>
              </a:defRPr>
            </a:lvl1pPr>
            <a:lvl2pPr algn="l">
              <a:defRPr>
                <a:solidFill>
                  <a:srgbClr val="002060"/>
                </a:solidFill>
              </a:defRPr>
            </a:lvl2pPr>
            <a:lvl3pPr algn="l">
              <a:defRPr>
                <a:solidFill>
                  <a:srgbClr val="002060"/>
                </a:solidFill>
              </a:defRPr>
            </a:lvl3pPr>
            <a:lvl4pPr algn="l">
              <a:defRPr>
                <a:solidFill>
                  <a:srgbClr val="002060"/>
                </a:solidFill>
              </a:defRPr>
            </a:lvl4pPr>
            <a:lvl5pPr algn="l"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57CAF-CE40-4112-B6A4-B88C96B318E3}" type="datetime1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9347" y="458156"/>
            <a:ext cx="6179575" cy="725349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29347" y="1221681"/>
            <a:ext cx="6179575" cy="3511061"/>
          </a:xfrm>
        </p:spPr>
        <p:txBody>
          <a:bodyPr/>
          <a:lstStyle>
            <a:lvl1pPr>
              <a:defRPr sz="2800"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5AD4C-0C64-4482-BB18-DB2DAEB3F7F2}" type="datetime1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3DA7E-C53A-4027-8347-7283E6ABD5FF}" type="datetime1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4C948-CDB0-4657-9323-5C7D7FAF355D}" type="datetime1">
              <a:rPr lang="en-US" smtClean="0"/>
              <a:t>6/27/2024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4813" y="323263"/>
            <a:ext cx="8093365" cy="763525"/>
          </a:xfrm>
        </p:spPr>
        <p:txBody>
          <a:bodyPr>
            <a:normAutofit/>
          </a:bodyPr>
          <a:lstStyle>
            <a:lvl1pPr algn="r">
              <a:defRPr sz="3600" baseline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6879" y="1596535"/>
            <a:ext cx="4040188" cy="479822"/>
          </a:xfrm>
        </p:spPr>
        <p:txBody>
          <a:bodyPr anchor="b"/>
          <a:lstStyle>
            <a:lvl1pPr marL="0" indent="0" algn="ctr">
              <a:buNone/>
              <a:defRPr sz="2400" b="1">
                <a:solidFill>
                  <a:srgbClr val="00206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6879" y="2068932"/>
            <a:ext cx="4040188" cy="2276294"/>
          </a:xfrm>
        </p:spPr>
        <p:txBody>
          <a:bodyPr/>
          <a:lstStyle>
            <a:lvl1pPr algn="ctr">
              <a:defRPr sz="2400">
                <a:solidFill>
                  <a:srgbClr val="002060"/>
                </a:solidFill>
              </a:defRPr>
            </a:lvl1pPr>
            <a:lvl2pPr algn="ctr">
              <a:defRPr sz="2000">
                <a:solidFill>
                  <a:srgbClr val="002060"/>
                </a:solidFill>
              </a:defRPr>
            </a:lvl2pPr>
            <a:lvl3pPr algn="ctr">
              <a:defRPr sz="1800">
                <a:solidFill>
                  <a:srgbClr val="002060"/>
                </a:solidFill>
              </a:defRPr>
            </a:lvl3pPr>
            <a:lvl4pPr algn="ctr">
              <a:defRPr sz="1600">
                <a:solidFill>
                  <a:srgbClr val="002060"/>
                </a:solidFill>
              </a:defRPr>
            </a:lvl4pPr>
            <a:lvl5pPr algn="ctr">
              <a:defRPr sz="1600">
                <a:solidFill>
                  <a:srgbClr val="002060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000" y="1596535"/>
            <a:ext cx="4041775" cy="479822"/>
          </a:xfrm>
        </p:spPr>
        <p:txBody>
          <a:bodyPr anchor="b"/>
          <a:lstStyle>
            <a:lvl1pPr marL="0" indent="0" algn="ctr">
              <a:buNone/>
              <a:defRPr sz="2400" b="1">
                <a:solidFill>
                  <a:srgbClr val="00206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72000" y="2068932"/>
            <a:ext cx="4041775" cy="2276294"/>
          </a:xfrm>
        </p:spPr>
        <p:txBody>
          <a:bodyPr/>
          <a:lstStyle>
            <a:lvl1pPr algn="ctr">
              <a:defRPr sz="2400">
                <a:solidFill>
                  <a:srgbClr val="002060"/>
                </a:solidFill>
              </a:defRPr>
            </a:lvl1pPr>
            <a:lvl2pPr algn="ctr">
              <a:defRPr sz="2000">
                <a:solidFill>
                  <a:srgbClr val="002060"/>
                </a:solidFill>
              </a:defRPr>
            </a:lvl2pPr>
            <a:lvl3pPr algn="ctr">
              <a:defRPr sz="1800">
                <a:solidFill>
                  <a:srgbClr val="002060"/>
                </a:solidFill>
              </a:defRPr>
            </a:lvl3pPr>
            <a:lvl4pPr algn="ctr">
              <a:defRPr sz="1600">
                <a:solidFill>
                  <a:srgbClr val="002060"/>
                </a:solidFill>
              </a:defRPr>
            </a:lvl4pPr>
            <a:lvl5pPr algn="ctr">
              <a:defRPr sz="1600">
                <a:solidFill>
                  <a:srgbClr val="002060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54ED4-A589-41BC-B45A-1EDFD1DCCD58}" type="datetime1">
              <a:rPr lang="en-US" smtClean="0"/>
              <a:t>6/27/2024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24D1E-5A1B-426E-A337-881950FE60A6}" type="datetime1">
              <a:rPr lang="en-US" smtClean="0"/>
              <a:t>6/27/2024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75B79-5F47-4531-BD4E-C8A2646F342D}" type="datetime1">
              <a:rPr lang="en-US" smtClean="0"/>
              <a:t>6/27/2024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5F438-13AC-4143-AA19-13B405E9AB0A}" type="datetime1">
              <a:rPr lang="en-US" smtClean="0"/>
              <a:t>6/27/2024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2F5C4-FEE2-4605-85A4-8ACD6F00B027}" type="datetime1">
              <a:rPr lang="en-US" smtClean="0"/>
              <a:t>6/27/2024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AFE13-3DF6-4B88-8D01-B97633C5E91A}" type="datetime1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3D314-F77B-4C60-8175-A958A3CF8C6C}" type="datetime1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E:\websites\free-power-point-templates\2012\logos.png">
            <a:extLst>
              <a:ext uri="{FF2B5EF4-FFF2-40B4-BE49-F238E27FC236}">
                <a16:creationId xmlns:a16="http://schemas.microsoft.com/office/drawing/2014/main" id="{08B89D22-1D6E-450B-881F-4D2A4C527F7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8475" y="2326213"/>
            <a:ext cx="1463784" cy="526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C81D68-DCBC-4899-B87D-9FE702C05FC2}" type="datetime1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1E867DF-3DCA-4725-94F0-F2B6BD747A82}"/>
              </a:ext>
            </a:extLst>
          </p:cNvPr>
          <p:cNvSpPr txBox="1"/>
          <p:nvPr userDrawn="1"/>
        </p:nvSpPr>
        <p:spPr>
          <a:xfrm>
            <a:off x="-9150" y="5213747"/>
            <a:ext cx="83896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This presentation uses a free template provided by FPPT.com</a:t>
            </a:r>
          </a:p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www.free-power-point-templates.com</a:t>
            </a:r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5850" y="1895170"/>
            <a:ext cx="8203575" cy="1364225"/>
          </a:xfrm>
        </p:spPr>
        <p:txBody>
          <a:bodyPr>
            <a:normAutofit/>
          </a:bodyPr>
          <a:lstStyle/>
          <a:p>
            <a:pPr rtl="1"/>
            <a:r>
              <a:rPr lang="fa-IR" dirty="0">
                <a:cs typeface="B Titr" panose="00000700000000000000" pitchFamily="2" charset="-78"/>
              </a:rPr>
              <a:t>عنوان </a:t>
            </a:r>
            <a:r>
              <a:rPr lang="fa-IR" dirty="0" smtClean="0">
                <a:cs typeface="B Titr" panose="00000700000000000000" pitchFamily="2" charset="-78"/>
              </a:rPr>
              <a:t>ایده پیشنهادی</a:t>
            </a:r>
            <a:endParaRPr lang="en-US" dirty="0">
              <a:cs typeface="B Titr" panose="000007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5852" y="3471994"/>
            <a:ext cx="8188953" cy="763525"/>
          </a:xfrm>
        </p:spPr>
        <p:txBody>
          <a:bodyPr/>
          <a:lstStyle/>
          <a:p>
            <a:r>
              <a:rPr lang="fa-IR" dirty="0" smtClean="0">
                <a:cs typeface="B Nazanin" panose="00000400000000000000" pitchFamily="2" charset="-78"/>
              </a:rPr>
              <a:t>ارائه دهنده</a:t>
            </a: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clr">
          <a:xfrm>
            <a:off x="73260" y="652601"/>
            <a:ext cx="805180" cy="1029970"/>
          </a:xfrm>
          <a:prstGeom prst="rect">
            <a:avLst/>
          </a:prstGeom>
          <a:noFill/>
          <a:ln w="9525" cap="rnd" cmpd="sng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dirty="0" smtClean="0">
                <a:cs typeface="B Titr" panose="00000700000000000000" pitchFamily="2" charset="-78"/>
              </a:rPr>
              <a:t>راهنما</a:t>
            </a:r>
            <a:endParaRPr lang="en-US" dirty="0">
              <a:cs typeface="B Titr" panose="000007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318655" y="1178861"/>
            <a:ext cx="8700653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برای ارائه دفاع از ایده‌ی خود جهت پذیرش در مرکز رشد دانشگاه </a:t>
            </a:r>
            <a:r>
              <a:rPr lang="fa-IR" sz="1700" dirty="0" smtClean="0">
                <a:latin typeface="Calibri" panose="020F0502020204030204" pitchFamily="34" charset="0"/>
                <a:cs typeface="B Koodak" panose="00000700000000000000" pitchFamily="2" charset="-78"/>
              </a:rPr>
              <a:t>شهرکرد، </a:t>
            </a: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باید بر موارد زیر متمرکز شود. </a:t>
            </a:r>
          </a:p>
          <a:p>
            <a:pPr algn="just" rtl="1"/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1- ایده خود را توضیح دهید. مشخصا بیان کنید که چه مسئله‌ای را با چه راه حلی پاسخ داده اید. راه حل شما باید نوآورانه و مبتنی بر دانش پیشرفته باشد.</a:t>
            </a:r>
          </a:p>
          <a:p>
            <a:pPr algn="just" rtl="1"/>
            <a:r>
              <a:rPr lang="fa-IR" sz="1700" dirty="0" smtClean="0">
                <a:latin typeface="Calibri" panose="020F0502020204030204" pitchFamily="34" charset="0"/>
                <a:cs typeface="B Koodak" panose="00000700000000000000" pitchFamily="2" charset="-78"/>
              </a:rPr>
              <a:t>2- تیم </a:t>
            </a: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خود را معرفی کنید. مراقب باشید که در تیم شما افراد آگاه و آشنا با بازار و محیط واقعی کار حضور داشته باشند.</a:t>
            </a:r>
          </a:p>
          <a:p>
            <a:pPr algn="just" rtl="1"/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3- مدل کسب و کار خود </a:t>
            </a:r>
            <a:r>
              <a:rPr lang="fa-IR" sz="1700" dirty="0" smtClean="0">
                <a:latin typeface="Calibri" panose="020F0502020204030204" pitchFamily="34" charset="0"/>
                <a:cs typeface="B Koodak" panose="00000700000000000000" pitchFamily="2" charset="-78"/>
              </a:rPr>
              <a:t>را توضیح </a:t>
            </a: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دهید. در این موضوع وقت کافی </a:t>
            </a:r>
            <a:r>
              <a:rPr lang="fa-IR" sz="1700" dirty="0" smtClean="0">
                <a:latin typeface="Calibri" panose="020F0502020204030204" pitchFamily="34" charset="0"/>
                <a:cs typeface="B Koodak" panose="00000700000000000000" pitchFamily="2" charset="-78"/>
              </a:rPr>
              <a:t>بگذارید</a:t>
            </a: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. در این بخش باید توضیح دهید، </a:t>
            </a:r>
            <a:r>
              <a:rPr lang="fa-IR" sz="1700" dirty="0" smtClean="0">
                <a:latin typeface="Calibri" panose="020F0502020204030204" pitchFamily="34" charset="0"/>
                <a:cs typeface="B Koodak" panose="00000700000000000000" pitchFamily="2" charset="-78"/>
              </a:rPr>
              <a:t>خدمت </a:t>
            </a: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شما برای فروش چیست، چگونه آنرا می </a:t>
            </a:r>
            <a:r>
              <a:rPr lang="fa-IR" sz="1700" dirty="0" smtClean="0">
                <a:latin typeface="Calibri" panose="020F0502020204030204" pitchFamily="34" charset="0"/>
                <a:cs typeface="B Koodak" panose="00000700000000000000" pitchFamily="2" charset="-78"/>
              </a:rPr>
              <a:t>فروشید</a:t>
            </a: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، مشتریان شما چه کسانی هستند، از </a:t>
            </a:r>
            <a:r>
              <a:rPr lang="fa-IR" sz="1700" dirty="0" smtClean="0">
                <a:latin typeface="Calibri" panose="020F0502020204030204" pitchFamily="34" charset="0"/>
                <a:cs typeface="B Koodak" panose="00000700000000000000" pitchFamily="2" charset="-78"/>
              </a:rPr>
              <a:t>آنها </a:t>
            </a: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چگونه پول خواهید گرفت. هزینه های شما چیست و چگونه آنرا تامین می کنید. دورنمای کسب و کار خود را توضیح هید و رقبا را تحلیل کنید.</a:t>
            </a:r>
          </a:p>
          <a:p>
            <a:pPr algn="just" rtl="1"/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ما این فایل را برای شما آماده کرده ایم تا بتوانید کار خود را راحت تر آماده کیند اما شما می توانید عناوین و تعداد </a:t>
            </a:r>
            <a:r>
              <a:rPr lang="fa-IR" sz="1700" dirty="0" smtClean="0">
                <a:latin typeface="Calibri" panose="020F0502020204030204" pitchFamily="34" charset="0"/>
                <a:cs typeface="B Koodak" panose="00000700000000000000" pitchFamily="2" charset="-78"/>
              </a:rPr>
              <a:t>اسلایدها </a:t>
            </a: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را عوض کنید اگرچه بهتر است طبق </a:t>
            </a:r>
            <a:r>
              <a:rPr lang="fa-IR" sz="1700" dirty="0" smtClean="0">
                <a:latin typeface="Calibri" panose="020F0502020204030204" pitchFamily="34" charset="0"/>
                <a:cs typeface="B Koodak" panose="00000700000000000000" pitchFamily="2" charset="-78"/>
              </a:rPr>
              <a:t>الگوی </a:t>
            </a: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ارائه شده عمل کنید.</a:t>
            </a:r>
          </a:p>
          <a:p>
            <a:pPr algn="just" rtl="1"/>
            <a:endParaRPr lang="fa-IR" sz="1700" dirty="0">
              <a:latin typeface="Calibri" panose="020F0502020204030204" pitchFamily="34" charset="0"/>
              <a:cs typeface="B Koodak" panose="00000700000000000000" pitchFamily="2" charset="-78"/>
            </a:endParaRPr>
          </a:p>
          <a:p>
            <a:pPr algn="just" rtl="1"/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این اسلاید برای شماست، برای ارائه آن را </a:t>
            </a:r>
            <a:r>
              <a:rPr lang="en-US" sz="1700" dirty="0">
                <a:latin typeface="Calibri" panose="020F0502020204030204" pitchFamily="34" charset="0"/>
                <a:cs typeface="B Koodak" panose="00000700000000000000" pitchFamily="2" charset="-78"/>
              </a:rPr>
              <a:t>Hide </a:t>
            </a: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 کنید. </a:t>
            </a:r>
            <a:r>
              <a:rPr lang="fa-IR" sz="1700" dirty="0">
                <a:solidFill>
                  <a:srgbClr val="FF0000"/>
                </a:solidFill>
                <a:latin typeface="Calibri" panose="020F0502020204030204" pitchFamily="34" charset="0"/>
                <a:cs typeface="B Koodak" panose="00000700000000000000" pitchFamily="2" charset="-78"/>
              </a:rPr>
              <a:t>(</a:t>
            </a:r>
            <a:r>
              <a:rPr lang="fa-IR" sz="1700" b="1" dirty="0">
                <a:solidFill>
                  <a:srgbClr val="FF0000"/>
                </a:solidFill>
                <a:latin typeface="Calibri" panose="020F0502020204030204" pitchFamily="34" charset="0"/>
                <a:cs typeface="B Koodak" panose="00000700000000000000" pitchFamily="2" charset="-78"/>
              </a:rPr>
              <a:t>لطفا پس از مطالعه توضیحات هر اسلاید، </a:t>
            </a:r>
            <a:r>
              <a:rPr lang="fa-IR" sz="1700" b="1" dirty="0" smtClean="0">
                <a:solidFill>
                  <a:srgbClr val="FF0000"/>
                </a:solidFill>
                <a:latin typeface="Calibri" panose="020F0502020204030204" pitchFamily="34" charset="0"/>
                <a:cs typeface="B Koodak" panose="00000700000000000000" pitchFamily="2" charset="-78"/>
              </a:rPr>
              <a:t>مطالب </a:t>
            </a:r>
            <a:r>
              <a:rPr lang="fa-IR" sz="1700" b="1" dirty="0">
                <a:solidFill>
                  <a:srgbClr val="FF0000"/>
                </a:solidFill>
                <a:latin typeface="Calibri" panose="020F0502020204030204" pitchFamily="34" charset="0"/>
                <a:cs typeface="B Koodak" panose="00000700000000000000" pitchFamily="2" charset="-78"/>
              </a:rPr>
              <a:t>خود را جایگزین توضیحات نمایید. این اسلاید نیز حذف شود</a:t>
            </a:r>
            <a:r>
              <a:rPr lang="fa-IR" sz="1700" b="1" dirty="0" smtClean="0">
                <a:solidFill>
                  <a:srgbClr val="FF0000"/>
                </a:solidFill>
                <a:latin typeface="Calibri" panose="020F0502020204030204" pitchFamily="34" charset="0"/>
                <a:cs typeface="B Koodak" panose="00000700000000000000" pitchFamily="2" charset="-78"/>
              </a:rPr>
              <a:t>.)</a:t>
            </a:r>
            <a:endParaRPr lang="fa-IR" sz="1700" b="1" dirty="0">
              <a:solidFill>
                <a:srgbClr val="FF0000"/>
              </a:solidFill>
              <a:latin typeface="Calibri" panose="020F0502020204030204" pitchFamily="34" charset="0"/>
              <a:cs typeface="B Koodak" panose="00000700000000000000" pitchFamily="2" charset="-78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/>
          <a:srcRect/>
          <a:stretch>
            <a:fillRect/>
          </a:stretch>
        </p:blipFill>
        <p:spPr bwMode="clr">
          <a:xfrm>
            <a:off x="10845" y="12192"/>
            <a:ext cx="805180" cy="1029970"/>
          </a:xfrm>
          <a:prstGeom prst="rect">
            <a:avLst/>
          </a:prstGeom>
          <a:noFill/>
          <a:ln w="9525" cap="rnd" cmpd="sng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507225" y="665974"/>
            <a:ext cx="6179575" cy="725349"/>
          </a:xfrm>
        </p:spPr>
        <p:txBody>
          <a:bodyPr>
            <a:normAutofit/>
          </a:bodyPr>
          <a:lstStyle/>
          <a:p>
            <a:pPr algn="ctr"/>
            <a:r>
              <a:rPr lang="fa-IR" dirty="0">
                <a:cs typeface="B Titr" panose="00000700000000000000" pitchFamily="2" charset="-78"/>
              </a:rPr>
              <a:t>بیان مسأله</a:t>
            </a:r>
            <a:endParaRPr lang="en-US" dirty="0">
              <a:cs typeface="B Titr" panose="00000700000000000000" pitchFamily="2" charset="-78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2507225" y="1556312"/>
            <a:ext cx="6532866" cy="30459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r" rtl="1">
              <a:lnSpc>
                <a:spcPct val="150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a-IR" sz="1900" dirty="0">
                <a:latin typeface="Calibri" panose="020F0502020204030204" pitchFamily="34" charset="0"/>
                <a:cs typeface="B Koodak" panose="00000700000000000000" pitchFamily="2" charset="-78"/>
              </a:rPr>
              <a:t>در این اسلاید باید توضیح دهید که دقیقا چه مشکلی را قرار هست حل کنید؟</a:t>
            </a:r>
            <a:endParaRPr lang="en-US" sz="1900" dirty="0">
              <a:latin typeface="Calibri" panose="020F0502020204030204" pitchFamily="34" charset="0"/>
              <a:cs typeface="B Koodak" panose="00000700000000000000" pitchFamily="2" charset="-78"/>
            </a:endParaRPr>
          </a:p>
          <a:p>
            <a:pPr marL="342900" lvl="0" indent="-342900" algn="r" rtl="1">
              <a:lnSpc>
                <a:spcPct val="150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a-IR" sz="1900" dirty="0">
                <a:latin typeface="Calibri" panose="020F0502020204030204" pitchFamily="34" charset="0"/>
                <a:cs typeface="B Koodak" panose="00000700000000000000" pitchFamily="2" charset="-78"/>
              </a:rPr>
              <a:t>آیا من قرار است یک مشکل جدید را حل کنم؟ و یا قرار است مشکل فعلی را به </a:t>
            </a:r>
            <a:r>
              <a:rPr lang="fa-IR" sz="1900" dirty="0" smtClean="0">
                <a:latin typeface="Calibri" panose="020F0502020204030204" pitchFamily="34" charset="0"/>
                <a:cs typeface="B Koodak" panose="00000700000000000000" pitchFamily="2" charset="-78"/>
              </a:rPr>
              <a:t>نحوه </a:t>
            </a:r>
            <a:r>
              <a:rPr lang="fa-IR" sz="1900" dirty="0">
                <a:latin typeface="Calibri" panose="020F0502020204030204" pitchFamily="34" charset="0"/>
                <a:cs typeface="B Koodak" panose="00000700000000000000" pitchFamily="2" charset="-78"/>
              </a:rPr>
              <a:t>جدیدی حل کنم؟ (دقیقا قرار است چه چیزی را جایگزین چه چیز دیگری کنم؟)</a:t>
            </a:r>
            <a:endParaRPr lang="en-US" sz="1900" dirty="0">
              <a:latin typeface="Calibri" panose="020F0502020204030204" pitchFamily="34" charset="0"/>
              <a:cs typeface="B Koodak" panose="00000700000000000000" pitchFamily="2" charset="-78"/>
            </a:endParaRPr>
          </a:p>
          <a:p>
            <a:pPr marL="342900" lvl="0" indent="-342900" algn="r" rtl="1">
              <a:lnSpc>
                <a:spcPct val="150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a-IR" sz="1900" dirty="0">
                <a:latin typeface="Calibri" panose="020F0502020204030204" pitchFamily="34" charset="0"/>
                <a:cs typeface="B Koodak" panose="00000700000000000000" pitchFamily="2" charset="-78"/>
              </a:rPr>
              <a:t>آیا این مشکل آنقدر جدی هست که حل آن مزیت و ارزشی به همراه داشته </a:t>
            </a:r>
            <a:r>
              <a:rPr lang="fa-IR" sz="1900" dirty="0" smtClean="0">
                <a:latin typeface="Calibri" panose="020F0502020204030204" pitchFamily="34" charset="0"/>
                <a:cs typeface="B Koodak" panose="00000700000000000000" pitchFamily="2" charset="-78"/>
              </a:rPr>
              <a:t>باشد.</a:t>
            </a:r>
            <a:endParaRPr lang="en-US" sz="1900" dirty="0">
              <a:latin typeface="Calibri" panose="020F0502020204030204" pitchFamily="34" charset="0"/>
              <a:cs typeface="B Koodak" panose="00000700000000000000" pitchFamily="2" charset="-78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/>
          <a:srcRect/>
          <a:stretch>
            <a:fillRect/>
          </a:stretch>
        </p:blipFill>
        <p:spPr bwMode="clr">
          <a:xfrm>
            <a:off x="8304184" y="33860"/>
            <a:ext cx="805180" cy="1029970"/>
          </a:xfrm>
          <a:prstGeom prst="rect">
            <a:avLst/>
          </a:prstGeom>
          <a:noFill/>
          <a:ln w="9525" cap="rnd" cmpd="sng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dirty="0" smtClean="0">
                <a:cs typeface="B Koodak" panose="00000700000000000000" pitchFamily="2" charset="-78"/>
              </a:rPr>
              <a:t>تیم ما</a:t>
            </a:r>
            <a:endParaRPr lang="en-US" dirty="0">
              <a:cs typeface="B Koodak" panose="00000700000000000000" pitchFamily="2" charset="-78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E7B334C-5667-41D3-9A99-B1701F96DC50}"/>
              </a:ext>
            </a:extLst>
          </p:cNvPr>
          <p:cNvSpPr txBox="1">
            <a:spLocks/>
          </p:cNvSpPr>
          <p:nvPr/>
        </p:nvSpPr>
        <p:spPr>
          <a:xfrm>
            <a:off x="3899306" y="3601464"/>
            <a:ext cx="1908563" cy="359280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>
            <a:defPPr>
              <a:defRPr lang="en-US"/>
            </a:defPPr>
            <a:lvl1pPr indent="0" algn="ctr" latinLnBrk="1">
              <a:spcBef>
                <a:spcPct val="20000"/>
              </a:spcBef>
              <a:spcAft>
                <a:spcPts val="2133"/>
              </a:spcAft>
              <a:buFont typeface="Arial" pitchFamily="34" charset="0"/>
              <a:buNone/>
              <a:defRPr sz="2000" b="1" baseline="0">
                <a:solidFill>
                  <a:srgbClr val="007D66"/>
                </a:solidFill>
                <a:latin typeface="B Nazanin+ Bold" panose="02000700000000000000" pitchFamily="2" charset="-78"/>
                <a:cs typeface="B Nazanin+ Bold" panose="02000700000000000000" pitchFamily="2" charset="-78"/>
              </a:defRPr>
            </a:lvl1pPr>
            <a:lvl2pPr marL="742950" indent="-285750" latinLnBrk="1">
              <a:spcBef>
                <a:spcPct val="20000"/>
              </a:spcBef>
              <a:buFont typeface="Arial" pitchFamily="34" charset="0"/>
              <a:buChar char="–"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1143000" indent="-228600" latinLnBrk="1">
              <a:spcBef>
                <a:spcPct val="20000"/>
              </a:spcBef>
              <a:buFont typeface="Arial" pitchFamily="34" charset="0"/>
              <a:buChar char="•"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1600200" indent="-228600" latinLnBrk="1">
              <a:spcBef>
                <a:spcPct val="20000"/>
              </a:spcBef>
              <a:buFont typeface="Arial" pitchFamily="34" charset="0"/>
              <a:buChar char="–"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2057400" indent="-228600" latinLnBrk="1">
              <a:spcBef>
                <a:spcPct val="20000"/>
              </a:spcBef>
              <a:buFont typeface="Arial" pitchFamily="34" charset="0"/>
              <a:buChar char="»"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 marL="2514600" indent="-228600" latinLnBrk="1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6pPr>
            <a:lvl7pPr marL="2971800" indent="-228600" latinLnBrk="1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7pPr>
            <a:lvl8pPr marL="3429000" indent="-228600" latinLnBrk="1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8pPr>
            <a:lvl9pPr marL="3886200" indent="-228600" latinLnBrk="1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9pPr>
          </a:lstStyle>
          <a:p>
            <a:r>
              <a:rPr lang="fa-IR" sz="1600" dirty="0">
                <a:cs typeface="B Nazanin" panose="00000400000000000000" pitchFamily="2" charset="-78"/>
              </a:rPr>
              <a:t>نام و نام خانوادگی</a:t>
            </a:r>
            <a:endParaRPr lang="en-US" sz="1600" dirty="0">
              <a:cs typeface="B Nazanin" panose="00000400000000000000" pitchFamily="2" charset="-78"/>
            </a:endParaRPr>
          </a:p>
          <a:p>
            <a:endParaRPr lang="en-US" sz="1600" dirty="0"/>
          </a:p>
        </p:txBody>
      </p:sp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E7930EFA-1792-4339-96F5-9BDA78111246}"/>
              </a:ext>
            </a:extLst>
          </p:cNvPr>
          <p:cNvSpPr txBox="1">
            <a:spLocks/>
          </p:cNvSpPr>
          <p:nvPr/>
        </p:nvSpPr>
        <p:spPr>
          <a:xfrm>
            <a:off x="3693319" y="3960744"/>
            <a:ext cx="2321719" cy="404087"/>
          </a:xfrm>
          <a:prstGeom prst="roundRect">
            <a:avLst>
              <a:gd name="adj" fmla="val 48028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t"/>
          <a:lstStyle>
            <a:defPPr>
              <a:defRPr lang="en-US"/>
            </a:defPPr>
            <a:lvl1pPr indent="0" algn="ctr" latinLnBrk="1">
              <a:spcBef>
                <a:spcPct val="20000"/>
              </a:spcBef>
              <a:spcAft>
                <a:spcPts val="2133"/>
              </a:spcAft>
              <a:buFont typeface="Arial" pitchFamily="34" charset="0"/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B Nazanin+ Bold" panose="02000700000000000000" pitchFamily="2" charset="-78"/>
                <a:cs typeface="B Nazanin+ Bold" panose="02000700000000000000" pitchFamily="2" charset="-78"/>
              </a:defRPr>
            </a:lvl1pPr>
            <a:lvl2pPr marL="742950" indent="-285750" latinLnBrk="1">
              <a:spcBef>
                <a:spcPct val="20000"/>
              </a:spcBef>
              <a:buFont typeface="Arial" pitchFamily="34" charset="0"/>
              <a:buChar char="–"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1143000" indent="-228600" latinLnBrk="1">
              <a:spcBef>
                <a:spcPct val="20000"/>
              </a:spcBef>
              <a:buFont typeface="Arial" pitchFamily="34" charset="0"/>
              <a:buChar char="•"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1600200" indent="-228600" latinLnBrk="1">
              <a:spcBef>
                <a:spcPct val="20000"/>
              </a:spcBef>
              <a:buFont typeface="Arial" pitchFamily="34" charset="0"/>
              <a:buChar char="–"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2057400" indent="-228600" latinLnBrk="1">
              <a:spcBef>
                <a:spcPct val="20000"/>
              </a:spcBef>
              <a:buFont typeface="Arial" pitchFamily="34" charset="0"/>
              <a:buChar char="»"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 marL="2514600" indent="-228600" latinLnBrk="1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6pPr>
            <a:lvl7pPr marL="2971800" indent="-228600" latinLnBrk="1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7pPr>
            <a:lvl8pPr marL="3429000" indent="-228600" latinLnBrk="1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8pPr>
            <a:lvl9pPr marL="3886200" indent="-228600" latinLnBrk="1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9pPr>
          </a:lstStyle>
          <a:p>
            <a:r>
              <a:rPr lang="fa-IR" sz="1600" b="1" dirty="0">
                <a:solidFill>
                  <a:schemeClr val="tx1"/>
                </a:solidFill>
                <a:cs typeface="B Nazanin" panose="00000400000000000000" pitchFamily="2" charset="-78"/>
              </a:rPr>
              <a:t>تحصیلات/ تخصص</a:t>
            </a:r>
            <a:endParaRPr lang="en-US" sz="16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5D12D357-4DB2-BC27-3791-66CBDB5D37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563" y="1686488"/>
            <a:ext cx="1396882" cy="15635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D78E9A38-0439-BE0B-03E7-04B76D9D9BE4}"/>
              </a:ext>
            </a:extLst>
          </p:cNvPr>
          <p:cNvSpPr txBox="1"/>
          <p:nvPr/>
        </p:nvSpPr>
        <p:spPr>
          <a:xfrm>
            <a:off x="1555095" y="1119953"/>
            <a:ext cx="6092800" cy="372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>
              <a:lnSpc>
                <a:spcPct val="107000"/>
              </a:lnSpc>
              <a:spcAft>
                <a:spcPts val="800"/>
              </a:spcAft>
            </a:pP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لطفا در این اسلاید تیم کاری را معرفی نمایید و توانمندی‌های افراد و سوابق قبلی </a:t>
            </a:r>
            <a:endParaRPr lang="fa-IR" sz="1700" dirty="0">
              <a:solidFill>
                <a:schemeClr val="bg1"/>
              </a:solidFill>
              <a:latin typeface="Calibri" panose="020F0502020204030204" pitchFamily="34" charset="0"/>
              <a:cs typeface="B Koodak" panose="00000700000000000000" pitchFamily="2" charset="-78"/>
            </a:endParaRPr>
          </a:p>
        </p:txBody>
      </p:sp>
      <p:sp>
        <p:nvSpPr>
          <p:cNvPr id="22" name="Text Placeholder 2053">
            <a:extLst>
              <a:ext uri="{FF2B5EF4-FFF2-40B4-BE49-F238E27FC236}">
                <a16:creationId xmlns:a16="http://schemas.microsoft.com/office/drawing/2014/main" id="{502CE7E9-0C3E-B8BC-F3DE-2D4B7B4D78A3}"/>
              </a:ext>
            </a:extLst>
          </p:cNvPr>
          <p:cNvSpPr txBox="1">
            <a:spLocks/>
          </p:cNvSpPr>
          <p:nvPr/>
        </p:nvSpPr>
        <p:spPr>
          <a:xfrm>
            <a:off x="3693319" y="4428729"/>
            <a:ext cx="2321719" cy="338534"/>
          </a:xfrm>
          <a:prstGeom prst="roundRect">
            <a:avLst>
              <a:gd name="adj" fmla="val 31388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t"/>
          <a:lstStyle>
            <a:defPPr>
              <a:defRPr lang="en-US"/>
            </a:defPPr>
            <a:lvl1pPr indent="0" algn="ctr" latinLnBrk="1">
              <a:spcBef>
                <a:spcPct val="20000"/>
              </a:spcBef>
              <a:spcAft>
                <a:spcPts val="2133"/>
              </a:spcAft>
              <a:buFont typeface="Arial" pitchFamily="34" charset="0"/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B Nazanin+ Bold" panose="02000700000000000000" pitchFamily="2" charset="-78"/>
                <a:cs typeface="B Nazanin+ Bold" panose="02000700000000000000" pitchFamily="2" charset="-78"/>
              </a:defRPr>
            </a:lvl1pPr>
            <a:lvl2pPr marL="742950" indent="-285750" latinLnBrk="1">
              <a:spcBef>
                <a:spcPct val="20000"/>
              </a:spcBef>
              <a:buFont typeface="Arial" pitchFamily="34" charset="0"/>
              <a:buChar char="–"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1143000" indent="-228600" latinLnBrk="1">
              <a:spcBef>
                <a:spcPct val="20000"/>
              </a:spcBef>
              <a:buFont typeface="Arial" pitchFamily="34" charset="0"/>
              <a:buChar char="•"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1600200" indent="-228600" latinLnBrk="1">
              <a:spcBef>
                <a:spcPct val="20000"/>
              </a:spcBef>
              <a:buFont typeface="Arial" pitchFamily="34" charset="0"/>
              <a:buChar char="–"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2057400" indent="-228600" latinLnBrk="1">
              <a:spcBef>
                <a:spcPct val="20000"/>
              </a:spcBef>
              <a:buFont typeface="Arial" pitchFamily="34" charset="0"/>
              <a:buChar char="»"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 marL="2514600" indent="-228600" latinLnBrk="1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6pPr>
            <a:lvl7pPr marL="2971800" indent="-228600" latinLnBrk="1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7pPr>
            <a:lvl8pPr marL="3429000" indent="-228600" latinLnBrk="1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8pPr>
            <a:lvl9pPr marL="3886200" indent="-228600" latinLnBrk="1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9pPr>
          </a:lstStyle>
          <a:p>
            <a:r>
              <a:rPr lang="fa-IR" sz="1600" b="1" dirty="0">
                <a:solidFill>
                  <a:schemeClr val="tx1"/>
                </a:solidFill>
                <a:cs typeface="B Nazanin" panose="00000400000000000000" pitchFamily="2" charset="-78"/>
              </a:rPr>
              <a:t>نقش فرد در تیم</a:t>
            </a:r>
            <a:endParaRPr lang="en-US" sz="16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F7BE0FE-821D-1C85-AB5C-7018F6E623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7835" y="1985315"/>
            <a:ext cx="1388817" cy="15544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8E7B334C-5667-41D3-9A99-B1701F96DC50}"/>
              </a:ext>
            </a:extLst>
          </p:cNvPr>
          <p:cNvSpPr txBox="1">
            <a:spLocks/>
          </p:cNvSpPr>
          <p:nvPr/>
        </p:nvSpPr>
        <p:spPr>
          <a:xfrm>
            <a:off x="867020" y="3382522"/>
            <a:ext cx="1835138" cy="314547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>
            <a:defPPr>
              <a:defRPr lang="en-US"/>
            </a:defPPr>
            <a:lvl1pPr indent="0" algn="ctr" latinLnBrk="1">
              <a:spcBef>
                <a:spcPct val="20000"/>
              </a:spcBef>
              <a:spcAft>
                <a:spcPts val="2133"/>
              </a:spcAft>
              <a:buFont typeface="Arial" pitchFamily="34" charset="0"/>
              <a:buNone/>
              <a:defRPr sz="2000" b="1" baseline="0">
                <a:solidFill>
                  <a:srgbClr val="007D66"/>
                </a:solidFill>
                <a:latin typeface="B Nazanin+ Bold" panose="02000700000000000000" pitchFamily="2" charset="-78"/>
                <a:cs typeface="B Nazanin+ Bold" panose="02000700000000000000" pitchFamily="2" charset="-78"/>
              </a:defRPr>
            </a:lvl1pPr>
            <a:lvl2pPr marL="742950" indent="-285750" latinLnBrk="1">
              <a:spcBef>
                <a:spcPct val="20000"/>
              </a:spcBef>
              <a:buFont typeface="Arial" pitchFamily="34" charset="0"/>
              <a:buChar char="–"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1143000" indent="-228600" latinLnBrk="1">
              <a:spcBef>
                <a:spcPct val="20000"/>
              </a:spcBef>
              <a:buFont typeface="Arial" pitchFamily="34" charset="0"/>
              <a:buChar char="•"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1600200" indent="-228600" latinLnBrk="1">
              <a:spcBef>
                <a:spcPct val="20000"/>
              </a:spcBef>
              <a:buFont typeface="Arial" pitchFamily="34" charset="0"/>
              <a:buChar char="–"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2057400" indent="-228600" latinLnBrk="1">
              <a:spcBef>
                <a:spcPct val="20000"/>
              </a:spcBef>
              <a:buFont typeface="Arial" pitchFamily="34" charset="0"/>
              <a:buChar char="»"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 marL="2514600" indent="-228600" latinLnBrk="1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6pPr>
            <a:lvl7pPr marL="2971800" indent="-228600" latinLnBrk="1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7pPr>
            <a:lvl8pPr marL="3429000" indent="-228600" latinLnBrk="1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8pPr>
            <a:lvl9pPr marL="3886200" indent="-228600" latinLnBrk="1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9pPr>
          </a:lstStyle>
          <a:p>
            <a:r>
              <a:rPr lang="fa-IR" sz="1600" dirty="0">
                <a:cs typeface="B Nazanin" panose="00000400000000000000" pitchFamily="2" charset="-78"/>
              </a:rPr>
              <a:t>نام و نام خانوادگی</a:t>
            </a:r>
            <a:endParaRPr lang="en-US" sz="1600" dirty="0">
              <a:cs typeface="B Nazanin" panose="00000400000000000000" pitchFamily="2" charset="-78"/>
            </a:endParaRPr>
          </a:p>
          <a:p>
            <a:endParaRPr lang="en-US" sz="1600" dirty="0"/>
          </a:p>
        </p:txBody>
      </p:sp>
      <p:sp>
        <p:nvSpPr>
          <p:cNvPr id="26" name="Text Placeholder 4">
            <a:extLst>
              <a:ext uri="{FF2B5EF4-FFF2-40B4-BE49-F238E27FC236}">
                <a16:creationId xmlns:a16="http://schemas.microsoft.com/office/drawing/2014/main" id="{E7930EFA-1792-4339-96F5-9BDA78111246}"/>
              </a:ext>
            </a:extLst>
          </p:cNvPr>
          <p:cNvSpPr txBox="1">
            <a:spLocks/>
          </p:cNvSpPr>
          <p:nvPr/>
        </p:nvSpPr>
        <p:spPr>
          <a:xfrm>
            <a:off x="536083" y="3741802"/>
            <a:ext cx="2500312" cy="418091"/>
          </a:xfrm>
          <a:prstGeom prst="roundRect">
            <a:avLst>
              <a:gd name="adj" fmla="val 48028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t"/>
          <a:lstStyle>
            <a:defPPr>
              <a:defRPr lang="en-US"/>
            </a:defPPr>
            <a:lvl1pPr indent="0" algn="ctr" latinLnBrk="1">
              <a:spcBef>
                <a:spcPct val="20000"/>
              </a:spcBef>
              <a:spcAft>
                <a:spcPts val="2133"/>
              </a:spcAft>
              <a:buFont typeface="Arial" pitchFamily="34" charset="0"/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B Nazanin+ Bold" panose="02000700000000000000" pitchFamily="2" charset="-78"/>
                <a:cs typeface="B Nazanin+ Bold" panose="02000700000000000000" pitchFamily="2" charset="-78"/>
              </a:defRPr>
            </a:lvl1pPr>
            <a:lvl2pPr marL="742950" indent="-285750" latinLnBrk="1">
              <a:spcBef>
                <a:spcPct val="20000"/>
              </a:spcBef>
              <a:buFont typeface="Arial" pitchFamily="34" charset="0"/>
              <a:buChar char="–"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1143000" indent="-228600" latinLnBrk="1">
              <a:spcBef>
                <a:spcPct val="20000"/>
              </a:spcBef>
              <a:buFont typeface="Arial" pitchFamily="34" charset="0"/>
              <a:buChar char="•"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1600200" indent="-228600" latinLnBrk="1">
              <a:spcBef>
                <a:spcPct val="20000"/>
              </a:spcBef>
              <a:buFont typeface="Arial" pitchFamily="34" charset="0"/>
              <a:buChar char="–"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2057400" indent="-228600" latinLnBrk="1">
              <a:spcBef>
                <a:spcPct val="20000"/>
              </a:spcBef>
              <a:buFont typeface="Arial" pitchFamily="34" charset="0"/>
              <a:buChar char="»"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 marL="2514600" indent="-228600" latinLnBrk="1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6pPr>
            <a:lvl7pPr marL="2971800" indent="-228600" latinLnBrk="1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7pPr>
            <a:lvl8pPr marL="3429000" indent="-228600" latinLnBrk="1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8pPr>
            <a:lvl9pPr marL="3886200" indent="-228600" latinLnBrk="1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9pPr>
          </a:lstStyle>
          <a:p>
            <a:r>
              <a:rPr lang="fa-IR" sz="1600" b="1" dirty="0">
                <a:solidFill>
                  <a:schemeClr val="tx1"/>
                </a:solidFill>
                <a:cs typeface="B Nazanin" panose="00000400000000000000" pitchFamily="2" charset="-78"/>
              </a:rPr>
              <a:t>تحصیلات/ تخصص</a:t>
            </a:r>
            <a:endParaRPr lang="en-US" sz="16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27" name="Text Placeholder 2053">
            <a:extLst>
              <a:ext uri="{FF2B5EF4-FFF2-40B4-BE49-F238E27FC236}">
                <a16:creationId xmlns:a16="http://schemas.microsoft.com/office/drawing/2014/main" id="{502CE7E9-0C3E-B8BC-F3DE-2D4B7B4D78A3}"/>
              </a:ext>
            </a:extLst>
          </p:cNvPr>
          <p:cNvSpPr txBox="1">
            <a:spLocks/>
          </p:cNvSpPr>
          <p:nvPr/>
        </p:nvSpPr>
        <p:spPr>
          <a:xfrm>
            <a:off x="536082" y="4209788"/>
            <a:ext cx="2500313" cy="386832"/>
          </a:xfrm>
          <a:prstGeom prst="roundRect">
            <a:avLst>
              <a:gd name="adj" fmla="val 31388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t"/>
          <a:lstStyle>
            <a:defPPr>
              <a:defRPr lang="en-US"/>
            </a:defPPr>
            <a:lvl1pPr indent="0" algn="ctr" latinLnBrk="1">
              <a:spcBef>
                <a:spcPct val="20000"/>
              </a:spcBef>
              <a:spcAft>
                <a:spcPts val="2133"/>
              </a:spcAft>
              <a:buFont typeface="Arial" pitchFamily="34" charset="0"/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B Nazanin+ Bold" panose="02000700000000000000" pitchFamily="2" charset="-78"/>
                <a:cs typeface="B Nazanin+ Bold" panose="02000700000000000000" pitchFamily="2" charset="-78"/>
              </a:defRPr>
            </a:lvl1pPr>
            <a:lvl2pPr marL="742950" indent="-285750" latinLnBrk="1">
              <a:spcBef>
                <a:spcPct val="20000"/>
              </a:spcBef>
              <a:buFont typeface="Arial" pitchFamily="34" charset="0"/>
              <a:buChar char="–"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1143000" indent="-228600" latinLnBrk="1">
              <a:spcBef>
                <a:spcPct val="20000"/>
              </a:spcBef>
              <a:buFont typeface="Arial" pitchFamily="34" charset="0"/>
              <a:buChar char="•"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1600200" indent="-228600" latinLnBrk="1">
              <a:spcBef>
                <a:spcPct val="20000"/>
              </a:spcBef>
              <a:buFont typeface="Arial" pitchFamily="34" charset="0"/>
              <a:buChar char="–"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2057400" indent="-228600" latinLnBrk="1">
              <a:spcBef>
                <a:spcPct val="20000"/>
              </a:spcBef>
              <a:buFont typeface="Arial" pitchFamily="34" charset="0"/>
              <a:buChar char="»"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 marL="2514600" indent="-228600" latinLnBrk="1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6pPr>
            <a:lvl7pPr marL="2971800" indent="-228600" latinLnBrk="1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7pPr>
            <a:lvl8pPr marL="3429000" indent="-228600" latinLnBrk="1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8pPr>
            <a:lvl9pPr marL="3886200" indent="-228600" latinLnBrk="1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9pPr>
          </a:lstStyle>
          <a:p>
            <a:r>
              <a:rPr lang="fa-IR" sz="1600" b="1" dirty="0">
                <a:solidFill>
                  <a:schemeClr val="tx1"/>
                </a:solidFill>
                <a:cs typeface="B Nazanin" panose="00000400000000000000" pitchFamily="2" charset="-78"/>
              </a:rPr>
              <a:t>نقش فرد در تیم</a:t>
            </a:r>
            <a:endParaRPr lang="en-US" sz="16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5D12D357-4DB2-BC27-3791-66CBDB5D37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7598" y="1747113"/>
            <a:ext cx="1396882" cy="15635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9" name="Text Placeholder 2">
            <a:extLst>
              <a:ext uri="{FF2B5EF4-FFF2-40B4-BE49-F238E27FC236}">
                <a16:creationId xmlns:a16="http://schemas.microsoft.com/office/drawing/2014/main" id="{8E7B334C-5667-41D3-9A99-B1701F96DC50}"/>
              </a:ext>
            </a:extLst>
          </p:cNvPr>
          <p:cNvSpPr txBox="1">
            <a:spLocks/>
          </p:cNvSpPr>
          <p:nvPr/>
        </p:nvSpPr>
        <p:spPr>
          <a:xfrm>
            <a:off x="6794055" y="3443147"/>
            <a:ext cx="1835138" cy="314547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>
            <a:defPPr>
              <a:defRPr lang="en-US"/>
            </a:defPPr>
            <a:lvl1pPr indent="0" algn="ctr" latinLnBrk="1">
              <a:spcBef>
                <a:spcPct val="20000"/>
              </a:spcBef>
              <a:spcAft>
                <a:spcPts val="2133"/>
              </a:spcAft>
              <a:buFont typeface="Arial" pitchFamily="34" charset="0"/>
              <a:buNone/>
              <a:defRPr sz="2000" b="1" baseline="0">
                <a:solidFill>
                  <a:srgbClr val="007D66"/>
                </a:solidFill>
                <a:latin typeface="B Nazanin+ Bold" panose="02000700000000000000" pitchFamily="2" charset="-78"/>
                <a:cs typeface="B Nazanin+ Bold" panose="02000700000000000000" pitchFamily="2" charset="-78"/>
              </a:defRPr>
            </a:lvl1pPr>
            <a:lvl2pPr marL="742950" indent="-285750" latinLnBrk="1">
              <a:spcBef>
                <a:spcPct val="20000"/>
              </a:spcBef>
              <a:buFont typeface="Arial" pitchFamily="34" charset="0"/>
              <a:buChar char="–"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1143000" indent="-228600" latinLnBrk="1">
              <a:spcBef>
                <a:spcPct val="20000"/>
              </a:spcBef>
              <a:buFont typeface="Arial" pitchFamily="34" charset="0"/>
              <a:buChar char="•"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1600200" indent="-228600" latinLnBrk="1">
              <a:spcBef>
                <a:spcPct val="20000"/>
              </a:spcBef>
              <a:buFont typeface="Arial" pitchFamily="34" charset="0"/>
              <a:buChar char="–"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2057400" indent="-228600" latinLnBrk="1">
              <a:spcBef>
                <a:spcPct val="20000"/>
              </a:spcBef>
              <a:buFont typeface="Arial" pitchFamily="34" charset="0"/>
              <a:buChar char="»"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 marL="2514600" indent="-228600" latinLnBrk="1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6pPr>
            <a:lvl7pPr marL="2971800" indent="-228600" latinLnBrk="1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7pPr>
            <a:lvl8pPr marL="3429000" indent="-228600" latinLnBrk="1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8pPr>
            <a:lvl9pPr marL="3886200" indent="-228600" latinLnBrk="1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9pPr>
          </a:lstStyle>
          <a:p>
            <a:r>
              <a:rPr lang="fa-IR" sz="1600" dirty="0">
                <a:cs typeface="B Nazanin" panose="00000400000000000000" pitchFamily="2" charset="-78"/>
              </a:rPr>
              <a:t>نام و نام خانوادگی</a:t>
            </a:r>
            <a:endParaRPr lang="en-US" sz="1600" dirty="0">
              <a:cs typeface="B Nazanin" panose="00000400000000000000" pitchFamily="2" charset="-78"/>
            </a:endParaRPr>
          </a:p>
          <a:p>
            <a:endParaRPr lang="en-US" sz="1600" dirty="0"/>
          </a:p>
        </p:txBody>
      </p:sp>
      <p:sp>
        <p:nvSpPr>
          <p:cNvPr id="30" name="Text Placeholder 4">
            <a:extLst>
              <a:ext uri="{FF2B5EF4-FFF2-40B4-BE49-F238E27FC236}">
                <a16:creationId xmlns:a16="http://schemas.microsoft.com/office/drawing/2014/main" id="{E7930EFA-1792-4339-96F5-9BDA78111246}"/>
              </a:ext>
            </a:extLst>
          </p:cNvPr>
          <p:cNvSpPr txBox="1">
            <a:spLocks/>
          </p:cNvSpPr>
          <p:nvPr/>
        </p:nvSpPr>
        <p:spPr>
          <a:xfrm>
            <a:off x="6463118" y="3802427"/>
            <a:ext cx="2500312" cy="418091"/>
          </a:xfrm>
          <a:prstGeom prst="roundRect">
            <a:avLst>
              <a:gd name="adj" fmla="val 48028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t"/>
          <a:lstStyle>
            <a:defPPr>
              <a:defRPr lang="en-US"/>
            </a:defPPr>
            <a:lvl1pPr indent="0" algn="ctr" latinLnBrk="1">
              <a:spcBef>
                <a:spcPct val="20000"/>
              </a:spcBef>
              <a:spcAft>
                <a:spcPts val="2133"/>
              </a:spcAft>
              <a:buFont typeface="Arial" pitchFamily="34" charset="0"/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B Nazanin+ Bold" panose="02000700000000000000" pitchFamily="2" charset="-78"/>
                <a:cs typeface="B Nazanin+ Bold" panose="02000700000000000000" pitchFamily="2" charset="-78"/>
              </a:defRPr>
            </a:lvl1pPr>
            <a:lvl2pPr marL="742950" indent="-285750" latinLnBrk="1">
              <a:spcBef>
                <a:spcPct val="20000"/>
              </a:spcBef>
              <a:buFont typeface="Arial" pitchFamily="34" charset="0"/>
              <a:buChar char="–"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1143000" indent="-228600" latinLnBrk="1">
              <a:spcBef>
                <a:spcPct val="20000"/>
              </a:spcBef>
              <a:buFont typeface="Arial" pitchFamily="34" charset="0"/>
              <a:buChar char="•"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1600200" indent="-228600" latinLnBrk="1">
              <a:spcBef>
                <a:spcPct val="20000"/>
              </a:spcBef>
              <a:buFont typeface="Arial" pitchFamily="34" charset="0"/>
              <a:buChar char="–"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2057400" indent="-228600" latinLnBrk="1">
              <a:spcBef>
                <a:spcPct val="20000"/>
              </a:spcBef>
              <a:buFont typeface="Arial" pitchFamily="34" charset="0"/>
              <a:buChar char="»"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 marL="2514600" indent="-228600" latinLnBrk="1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6pPr>
            <a:lvl7pPr marL="2971800" indent="-228600" latinLnBrk="1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7pPr>
            <a:lvl8pPr marL="3429000" indent="-228600" latinLnBrk="1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8pPr>
            <a:lvl9pPr marL="3886200" indent="-228600" latinLnBrk="1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9pPr>
          </a:lstStyle>
          <a:p>
            <a:r>
              <a:rPr lang="fa-IR" sz="1600" b="1" dirty="0">
                <a:solidFill>
                  <a:schemeClr val="tx1"/>
                </a:solidFill>
                <a:cs typeface="B Nazanin" panose="00000400000000000000" pitchFamily="2" charset="-78"/>
              </a:rPr>
              <a:t>تحصیلات/ تخصص</a:t>
            </a:r>
            <a:endParaRPr lang="en-US" sz="16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31" name="Text Placeholder 2053">
            <a:extLst>
              <a:ext uri="{FF2B5EF4-FFF2-40B4-BE49-F238E27FC236}">
                <a16:creationId xmlns:a16="http://schemas.microsoft.com/office/drawing/2014/main" id="{502CE7E9-0C3E-B8BC-F3DE-2D4B7B4D78A3}"/>
              </a:ext>
            </a:extLst>
          </p:cNvPr>
          <p:cNvSpPr txBox="1">
            <a:spLocks/>
          </p:cNvSpPr>
          <p:nvPr/>
        </p:nvSpPr>
        <p:spPr>
          <a:xfrm>
            <a:off x="6463117" y="4270413"/>
            <a:ext cx="2500313" cy="386832"/>
          </a:xfrm>
          <a:prstGeom prst="roundRect">
            <a:avLst>
              <a:gd name="adj" fmla="val 31388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t"/>
          <a:lstStyle>
            <a:defPPr>
              <a:defRPr lang="en-US"/>
            </a:defPPr>
            <a:lvl1pPr indent="0" algn="ctr" latinLnBrk="1">
              <a:spcBef>
                <a:spcPct val="20000"/>
              </a:spcBef>
              <a:spcAft>
                <a:spcPts val="2133"/>
              </a:spcAft>
              <a:buFont typeface="Arial" pitchFamily="34" charset="0"/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B Nazanin+ Bold" panose="02000700000000000000" pitchFamily="2" charset="-78"/>
                <a:cs typeface="B Nazanin+ Bold" panose="02000700000000000000" pitchFamily="2" charset="-78"/>
              </a:defRPr>
            </a:lvl1pPr>
            <a:lvl2pPr marL="742950" indent="-285750" latinLnBrk="1">
              <a:spcBef>
                <a:spcPct val="20000"/>
              </a:spcBef>
              <a:buFont typeface="Arial" pitchFamily="34" charset="0"/>
              <a:buChar char="–"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1143000" indent="-228600" latinLnBrk="1">
              <a:spcBef>
                <a:spcPct val="20000"/>
              </a:spcBef>
              <a:buFont typeface="Arial" pitchFamily="34" charset="0"/>
              <a:buChar char="•"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1600200" indent="-228600" latinLnBrk="1">
              <a:spcBef>
                <a:spcPct val="20000"/>
              </a:spcBef>
              <a:buFont typeface="Arial" pitchFamily="34" charset="0"/>
              <a:buChar char="–"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2057400" indent="-228600" latinLnBrk="1">
              <a:spcBef>
                <a:spcPct val="20000"/>
              </a:spcBef>
              <a:buFont typeface="Arial" pitchFamily="34" charset="0"/>
              <a:buChar char="»"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 marL="2514600" indent="-228600" latinLnBrk="1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6pPr>
            <a:lvl7pPr marL="2971800" indent="-228600" latinLnBrk="1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7pPr>
            <a:lvl8pPr marL="3429000" indent="-228600" latinLnBrk="1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8pPr>
            <a:lvl9pPr marL="3886200" indent="-228600" latinLnBrk="1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9pPr>
          </a:lstStyle>
          <a:p>
            <a:r>
              <a:rPr lang="fa-IR" sz="1600" b="1" dirty="0">
                <a:solidFill>
                  <a:schemeClr val="tx1"/>
                </a:solidFill>
                <a:cs typeface="B Nazanin" panose="00000400000000000000" pitchFamily="2" charset="-78"/>
              </a:rPr>
              <a:t>نقش فرد در تیم</a:t>
            </a:r>
            <a:endParaRPr lang="en-US" sz="16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pic>
        <p:nvPicPr>
          <p:cNvPr id="18" name="Picture 17"/>
          <p:cNvPicPr/>
          <p:nvPr/>
        </p:nvPicPr>
        <p:blipFill>
          <a:blip r:embed="rId3"/>
          <a:srcRect/>
          <a:stretch>
            <a:fillRect/>
          </a:stretch>
        </p:blipFill>
        <p:spPr bwMode="clr">
          <a:xfrm>
            <a:off x="10845" y="12192"/>
            <a:ext cx="805180" cy="1029970"/>
          </a:xfrm>
          <a:prstGeom prst="rect">
            <a:avLst/>
          </a:prstGeom>
          <a:noFill/>
          <a:ln w="9525" cap="rnd" cmpd="sng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22" grpId="0" animBg="1"/>
      <p:bldP spid="25" grpId="0" animBg="1"/>
      <p:bldP spid="26" grpId="0" animBg="1"/>
      <p:bldP spid="27" grpId="0" animBg="1"/>
      <p:bldP spid="29" grpId="0" animBg="1"/>
      <p:bldP spid="30" grpId="0" animBg="1"/>
      <p:bldP spid="3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507225" y="665974"/>
            <a:ext cx="6179575" cy="725349"/>
          </a:xfrm>
        </p:spPr>
        <p:txBody>
          <a:bodyPr>
            <a:normAutofit/>
          </a:bodyPr>
          <a:lstStyle/>
          <a:p>
            <a:pPr algn="ctr"/>
            <a:r>
              <a:rPr lang="fa-IR" dirty="0" smtClean="0">
                <a:cs typeface="B Titr" panose="00000700000000000000" pitchFamily="2" charset="-78"/>
              </a:rPr>
              <a:t>راه حل</a:t>
            </a:r>
            <a:endParaRPr lang="en-US" dirty="0">
              <a:cs typeface="B Titr" panose="00000700000000000000" pitchFamily="2" charset="-78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2507225" y="1556312"/>
            <a:ext cx="6532866" cy="35414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rtl="1">
              <a:lnSpc>
                <a:spcPct val="150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به صورت کلی و </a:t>
            </a:r>
            <a:r>
              <a:rPr lang="fa-IR" sz="1700" dirty="0" smtClean="0">
                <a:latin typeface="Calibri" panose="020F0502020204030204" pitchFamily="34" charset="0"/>
                <a:cs typeface="B Koodak" panose="00000700000000000000" pitchFamily="2" charset="-78"/>
              </a:rPr>
              <a:t>به </a:t>
            </a: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زبان آسان راه حل خود برای مشکل موجود (سرویس/محصول) را توضیح دهید. به وضوح نشان دهید ارزش پیشنهادی شما (</a:t>
            </a:r>
            <a:r>
              <a:rPr lang="en-US" sz="1700" dirty="0">
                <a:latin typeface="Calibri" panose="020F0502020204030204" pitchFamily="34" charset="0"/>
                <a:cs typeface="B Koodak" panose="00000700000000000000" pitchFamily="2" charset="-78"/>
              </a:rPr>
              <a:t>value proposition)  </a:t>
            </a: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چیست؟ در این خصوص به نوآوری و پیچیدگی علمی موضوع تمرکز کنید.</a:t>
            </a:r>
          </a:p>
          <a:p>
            <a:pPr lvl="0" algn="r" rtl="1">
              <a:lnSpc>
                <a:spcPct val="150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آیا راه حل پیشنهادی شما، نوآوری علمی دارد؟ قابلیت تبدیل به یک محصول دانش بنیان را خواهد داشت؟</a:t>
            </a:r>
          </a:p>
          <a:p>
            <a:pPr lvl="0" algn="r" rtl="1">
              <a:lnSpc>
                <a:spcPct val="150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راه حل پیشنهادی شما چه مزیت مهمی را به خود اختصاص میدهد که شما را از بقیه متمایز میکند؟ به عبارت دیگر توضیح دهید چرا باید مشتری (محصول/ خدمات) شما را خرید </a:t>
            </a:r>
            <a:r>
              <a:rPr lang="fa-IR" sz="1700" dirty="0" smtClean="0">
                <a:latin typeface="Calibri" panose="020F0502020204030204" pitchFamily="34" charset="0"/>
                <a:cs typeface="B Koodak" panose="00000700000000000000" pitchFamily="2" charset="-78"/>
              </a:rPr>
              <a:t>کند.</a:t>
            </a:r>
            <a:endParaRPr lang="fa-IR" sz="1700" dirty="0">
              <a:latin typeface="Calibri" panose="020F0502020204030204" pitchFamily="34" charset="0"/>
              <a:cs typeface="B Koodak" panose="00000700000000000000" pitchFamily="2" charset="-78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/>
          <a:srcRect/>
          <a:stretch>
            <a:fillRect/>
          </a:stretch>
        </p:blipFill>
        <p:spPr bwMode="clr">
          <a:xfrm>
            <a:off x="8318039" y="33860"/>
            <a:ext cx="805180" cy="1029970"/>
          </a:xfrm>
          <a:prstGeom prst="rect">
            <a:avLst/>
          </a:prstGeom>
          <a:noFill/>
          <a:ln w="9525" cap="rnd" cmpd="sng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70789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Titr" panose="00000700000000000000" pitchFamily="2" charset="-78"/>
              </a:rPr>
              <a:t>بازاریابی</a:t>
            </a:r>
            <a:endParaRPr lang="en-US" dirty="0">
              <a:cs typeface="B Titr" panose="00000700000000000000" pitchFamily="2" charset="-7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318655" y="1178861"/>
            <a:ext cx="8700653" cy="20544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توضیح دهید که حجم بازار محصول یا خدمت شما چقدر است و شما چه مقدار از این بازار را جوابگو هستید.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رقبای اصلی را معرفی کرده و مزیت رقابتی خود را توضیح دهید.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تغیرات قابل پیش بینی حجم بازار را بیان کنید.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حجم بازار با چه عواملی تغییر خواهد کرد.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ارزیابی شما از رقبای موجود در بازار هدف و یا بازارهای نزدیکی که امکان ورود به حیطه شما را دارند چیست؟</a:t>
            </a:r>
          </a:p>
        </p:txBody>
      </p:sp>
      <p:pic>
        <p:nvPicPr>
          <p:cNvPr id="5" name="Picture 4"/>
          <p:cNvPicPr/>
          <p:nvPr/>
        </p:nvPicPr>
        <p:blipFill>
          <a:blip r:embed="rId2"/>
          <a:srcRect/>
          <a:stretch>
            <a:fillRect/>
          </a:stretch>
        </p:blipFill>
        <p:spPr bwMode="clr">
          <a:xfrm>
            <a:off x="10845" y="12192"/>
            <a:ext cx="805180" cy="1029970"/>
          </a:xfrm>
          <a:prstGeom prst="rect">
            <a:avLst/>
          </a:prstGeom>
          <a:noFill/>
          <a:ln w="9525" cap="rnd" cmpd="sng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91760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507225" y="665974"/>
            <a:ext cx="6179575" cy="725349"/>
          </a:xfrm>
        </p:spPr>
        <p:txBody>
          <a:bodyPr>
            <a:normAutofit/>
          </a:bodyPr>
          <a:lstStyle/>
          <a:p>
            <a:pPr algn="ctr"/>
            <a:r>
              <a:rPr lang="fa-IR" dirty="0">
                <a:cs typeface="B Titr" panose="00000700000000000000" pitchFamily="2" charset="-78"/>
              </a:rPr>
              <a:t>مدل تجاری</a:t>
            </a:r>
            <a:endParaRPr lang="en-US" dirty="0">
              <a:cs typeface="B Titr" panose="00000700000000000000" pitchFamily="2" charset="-78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2507225" y="1556312"/>
            <a:ext cx="6532866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rtl="1">
              <a:lnSpc>
                <a:spcPct val="150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در این اسلاید، مدل کسب و کار خود را توضیح دهید. به این معنا که محصول قابل فروش خود را معرفی کنید، توضیح دهید که مشتریان اصلی شما چه کسانی هستند، توضیح دهید که محصول/ خدمت خود را چگونه می فروشید، توضیح دهید که جریان مالی کسب و کار شما چگونه است یعنی چگونه درآمد دارید و چگونه هزینه می کنید</a:t>
            </a:r>
            <a:r>
              <a:rPr lang="fa-IR" sz="1700" dirty="0" smtClean="0">
                <a:latin typeface="Calibri" panose="020F0502020204030204" pitchFamily="34" charset="0"/>
                <a:cs typeface="B Koodak" panose="00000700000000000000" pitchFamily="2" charset="-78"/>
              </a:rPr>
              <a:t>.</a:t>
            </a:r>
            <a:endParaRPr lang="fa-IR" sz="1700" dirty="0">
              <a:latin typeface="Calibri" panose="020F0502020204030204" pitchFamily="34" charset="0"/>
              <a:cs typeface="B Koodak" panose="00000700000000000000" pitchFamily="2" charset="-78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/>
          <a:srcRect/>
          <a:stretch>
            <a:fillRect/>
          </a:stretch>
        </p:blipFill>
        <p:spPr bwMode="clr">
          <a:xfrm>
            <a:off x="8318039" y="33860"/>
            <a:ext cx="805180" cy="1029970"/>
          </a:xfrm>
          <a:prstGeom prst="rect">
            <a:avLst/>
          </a:prstGeom>
          <a:noFill/>
          <a:ln w="9525" cap="rnd" cmpd="sng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99807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Titr" panose="00000700000000000000" pitchFamily="2" charset="-78"/>
              </a:rPr>
              <a:t>نقشه راه</a:t>
            </a:r>
            <a:endParaRPr lang="en-US" dirty="0">
              <a:cs typeface="B Titr" panose="00000700000000000000" pitchFamily="2" charset="-7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318655" y="1178861"/>
            <a:ext cx="8700653" cy="2446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نقشه‌ راه پیشنهادی خود برای شروع کسب و کار به صورت برنامه‌های کوتاه ‌مدت، میان‌ مدت و بلند مدت توضیح دهید. 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آیا برای شروع کسب و کار خود، زمان مناسبی را انتخاب نموده اید؟ توضیح دهید. 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ریسک ‌های موجود در پیاده‌ سازی و برگشت سرمایه خود را توضیح دهید.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چگونه برای کاهش ریسک‌ های خود برنامه ‌ریزی نموده ‌اید؟ (نگاه از دید یک سرمایه گذار)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اگر رقیب شما بخواهد به سرعت وارد مارکت شود و شما را شکست دهد، چه مکانیسم مقابله‌ ای دارید؟ </a:t>
            </a:r>
          </a:p>
        </p:txBody>
      </p:sp>
      <p:pic>
        <p:nvPicPr>
          <p:cNvPr id="5" name="Picture 4"/>
          <p:cNvPicPr/>
          <p:nvPr/>
        </p:nvPicPr>
        <p:blipFill>
          <a:blip r:embed="rId2"/>
          <a:srcRect/>
          <a:stretch>
            <a:fillRect/>
          </a:stretch>
        </p:blipFill>
        <p:spPr bwMode="clr">
          <a:xfrm>
            <a:off x="10845" y="12192"/>
            <a:ext cx="805180" cy="1029970"/>
          </a:xfrm>
          <a:prstGeom prst="rect">
            <a:avLst/>
          </a:prstGeom>
          <a:noFill/>
          <a:ln w="9525" cap="rnd" cmpd="sng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94983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507225" y="665974"/>
            <a:ext cx="6179575" cy="725349"/>
          </a:xfrm>
        </p:spPr>
        <p:txBody>
          <a:bodyPr>
            <a:normAutofit/>
          </a:bodyPr>
          <a:lstStyle/>
          <a:p>
            <a:pPr algn="ctr"/>
            <a:r>
              <a:rPr lang="fa-IR" dirty="0">
                <a:cs typeface="B Titr" panose="00000700000000000000" pitchFamily="2" charset="-78"/>
              </a:rPr>
              <a:t>استراتژی و بازاریابی</a:t>
            </a:r>
            <a:endParaRPr lang="en-US" dirty="0">
              <a:cs typeface="B Titr" panose="00000700000000000000" pitchFamily="2" charset="-78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676400" y="1611731"/>
            <a:ext cx="7384473" cy="2674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rtl="1">
              <a:lnSpc>
                <a:spcPct val="150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استراتژی شما برای ورود به بازار چیست؟ </a:t>
            </a:r>
          </a:p>
          <a:p>
            <a:pPr lvl="0" algn="r" rtl="1">
              <a:lnSpc>
                <a:spcPct val="150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چگونه قرار است بازاریابی برای مشتریان هدف خود انجام دهید؟ </a:t>
            </a:r>
          </a:p>
          <a:p>
            <a:pPr lvl="0" algn="r" rtl="1">
              <a:lnSpc>
                <a:spcPct val="150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راه های دسترسی به مشتریان هدف خود را بر چه اساس و چگونه برنامه ریزی نموده اید؟ </a:t>
            </a:r>
            <a:endParaRPr lang="fa-IR" sz="1700" dirty="0" smtClean="0">
              <a:latin typeface="Calibri" panose="020F0502020204030204" pitchFamily="34" charset="0"/>
              <a:cs typeface="B Koodak" panose="00000700000000000000" pitchFamily="2" charset="-78"/>
            </a:endParaRPr>
          </a:p>
          <a:p>
            <a:pPr lvl="0" algn="r" rtl="1">
              <a:lnSpc>
                <a:spcPct val="150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a-IR" sz="1700" dirty="0" smtClean="0">
                <a:latin typeface="Calibri" panose="020F0502020204030204" pitchFamily="34" charset="0"/>
                <a:cs typeface="B Koodak" panose="00000700000000000000" pitchFamily="2" charset="-78"/>
              </a:rPr>
              <a:t>آیا </a:t>
            </a: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نحوه بازاریابی و استراتژی شما از سایر رقبا متفاوت خواهد بود؟ توضیح دهید. </a:t>
            </a:r>
          </a:p>
          <a:p>
            <a:pPr lvl="0" algn="r" rtl="1">
              <a:lnSpc>
                <a:spcPct val="150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آیا در تیم خود شخصی با توانایی/سابقه اجرایی استراتژی/بازاریابی/فروش دارید؟ توضیح دهید. </a:t>
            </a:r>
          </a:p>
        </p:txBody>
      </p:sp>
      <p:pic>
        <p:nvPicPr>
          <p:cNvPr id="5" name="Picture 4"/>
          <p:cNvPicPr/>
          <p:nvPr/>
        </p:nvPicPr>
        <p:blipFill>
          <a:blip r:embed="rId2"/>
          <a:srcRect/>
          <a:stretch>
            <a:fillRect/>
          </a:stretch>
        </p:blipFill>
        <p:spPr bwMode="clr">
          <a:xfrm>
            <a:off x="8318039" y="20004"/>
            <a:ext cx="805180" cy="1029970"/>
          </a:xfrm>
          <a:prstGeom prst="rect">
            <a:avLst/>
          </a:prstGeom>
          <a:noFill/>
          <a:ln w="9525" cap="rnd" cmpd="sng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59790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Titr" panose="00000700000000000000" pitchFamily="2" charset="-78"/>
              </a:rPr>
              <a:t>برنامه های مالی</a:t>
            </a:r>
            <a:endParaRPr lang="en-US" dirty="0">
              <a:cs typeface="B Titr" panose="00000700000000000000" pitchFamily="2" charset="-7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318655" y="1178861"/>
            <a:ext cx="8700653" cy="2446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برنامه مالی شما برای شش ماه، یک سال و سه سال آینده چیست؟ (این برنامه شامل درآمدها، هزینه‌های محصول/سرویس و هزینه‌ها ی ثابت و متغیر خواهد بود)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fa-IR" sz="1700" dirty="0" smtClean="0">
                <a:latin typeface="Calibri" panose="020F0502020204030204" pitchFamily="34" charset="0"/>
                <a:cs typeface="B Koodak" panose="00000700000000000000" pitchFamily="2" charset="-78"/>
              </a:rPr>
              <a:t>برنامه </a:t>
            </a: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مالی خود را ترسیم نمایید. 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برای مباحث مالی، کدام ‌یک از افراد تیم به شما کمک خواهند نمود؟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چه میزان بودجه برای پیاده‌ سازی این ایده خود نیاز دارید؟ این بودجه از چه مسیری قرار است تأمین شود؟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fa-IR" sz="1700" dirty="0">
                <a:latin typeface="Calibri" panose="020F0502020204030204" pitchFamily="34" charset="0"/>
                <a:cs typeface="B Koodak" panose="00000700000000000000" pitchFamily="2" charset="-78"/>
              </a:rPr>
              <a:t>در برنامه خود، چه زمانی را برای جذب سرمایه‌ گذار پیش‌ بینی نموده‌ اید</a:t>
            </a:r>
            <a:r>
              <a:rPr lang="fa-IR" sz="1700" dirty="0" smtClean="0">
                <a:latin typeface="Calibri" panose="020F0502020204030204" pitchFamily="34" charset="0"/>
                <a:cs typeface="B Koodak" panose="00000700000000000000" pitchFamily="2" charset="-78"/>
              </a:rPr>
              <a:t>؟ </a:t>
            </a:r>
            <a:endParaRPr lang="fa-IR" sz="1700" dirty="0">
              <a:latin typeface="Calibri" panose="020F0502020204030204" pitchFamily="34" charset="0"/>
              <a:cs typeface="B Koodak" panose="00000700000000000000" pitchFamily="2" charset="-78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/>
          <a:srcRect/>
          <a:stretch>
            <a:fillRect/>
          </a:stretch>
        </p:blipFill>
        <p:spPr bwMode="clr">
          <a:xfrm>
            <a:off x="10845" y="12192"/>
            <a:ext cx="805180" cy="1029970"/>
          </a:xfrm>
          <a:prstGeom prst="rect">
            <a:avLst/>
          </a:prstGeom>
          <a:noFill/>
          <a:ln w="9525" cap="rnd" cmpd="sng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85791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2078182" y="2024864"/>
            <a:ext cx="4572000" cy="12926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/>
            <a:r>
              <a:rPr lang="fa-IR" altLang="ko-KR" sz="6000" dirty="0" smtClean="0">
                <a:cs typeface="B Titr" panose="00000700000000000000" pitchFamily="2" charset="-78"/>
              </a:rPr>
              <a:t>سپاسگزاری</a:t>
            </a:r>
            <a:endParaRPr lang="fa-IR" altLang="ko-KR" sz="6000" dirty="0">
              <a:cs typeface="B Titr" panose="00000700000000000000" pitchFamily="2" charset="-78"/>
            </a:endParaRPr>
          </a:p>
          <a:p>
            <a:pPr algn="r" rtl="1"/>
            <a:r>
              <a:rPr lang="fa-IR" altLang="ko-KR" dirty="0">
                <a:cs typeface="B Koodak" panose="00000700000000000000" pitchFamily="2" charset="-78"/>
              </a:rPr>
              <a:t>این اسلاید را هرگونه که علاقه دارید تکمیل کنید</a:t>
            </a:r>
            <a:endParaRPr lang="ko-KR" altLang="en-US" dirty="0">
              <a:cs typeface="B Koodak" panose="00000700000000000000" pitchFamily="2" charset="-78"/>
            </a:endParaRPr>
          </a:p>
        </p:txBody>
      </p:sp>
      <p:pic>
        <p:nvPicPr>
          <p:cNvPr id="5" name="Picture 4"/>
          <p:cNvPicPr/>
          <p:nvPr/>
        </p:nvPicPr>
        <p:blipFill>
          <a:blip r:embed="rId3"/>
          <a:srcRect/>
          <a:stretch>
            <a:fillRect/>
          </a:stretch>
        </p:blipFill>
        <p:spPr bwMode="clr">
          <a:xfrm>
            <a:off x="10845" y="12192"/>
            <a:ext cx="805180" cy="1029970"/>
          </a:xfrm>
          <a:prstGeom prst="rect">
            <a:avLst/>
          </a:prstGeom>
          <a:noFill/>
          <a:ln w="9525" cap="rnd" cmpd="sng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9100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892</Words>
  <Application>Microsoft Office PowerPoint</Application>
  <PresentationFormat>On-screen Show (16:9)</PresentationFormat>
  <Paragraphs>68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1" baseType="lpstr">
      <vt:lpstr>맑은 고딕</vt:lpstr>
      <vt:lpstr>Arial</vt:lpstr>
      <vt:lpstr>B Koodak</vt:lpstr>
      <vt:lpstr>B Nazanin</vt:lpstr>
      <vt:lpstr>B Nazanin+ Bold</vt:lpstr>
      <vt:lpstr>B Titr</vt:lpstr>
      <vt:lpstr>Calibri</vt:lpstr>
      <vt:lpstr>Symbol</vt:lpstr>
      <vt:lpstr>Wingdings</vt:lpstr>
      <vt:lpstr>Office Theme</vt:lpstr>
      <vt:lpstr>عنوان ایده پیشنهادی</vt:lpstr>
      <vt:lpstr>راهنما</vt:lpstr>
      <vt:lpstr>بیان مسأله</vt:lpstr>
      <vt:lpstr>تیم ما</vt:lpstr>
      <vt:lpstr>راه حل</vt:lpstr>
      <vt:lpstr>بازاریابی</vt:lpstr>
      <vt:lpstr>مدل تجاری</vt:lpstr>
      <vt:lpstr>نقشه راه</vt:lpstr>
      <vt:lpstr>استراتژی و بازاریابی</vt:lpstr>
      <vt:lpstr>برنامه های مالی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2017-08-01T15:40:51Z</dcterms:created>
  <dcterms:modified xsi:type="dcterms:W3CDTF">2024-06-27T14:51:25Z</dcterms:modified>
</cp:coreProperties>
</file>