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6" r:id="rId2"/>
    <p:sldId id="264" r:id="rId3"/>
    <p:sldId id="256" r:id="rId4"/>
    <p:sldId id="257" r:id="rId5"/>
    <p:sldId id="258" r:id="rId6"/>
    <p:sldId id="259" r:id="rId7"/>
    <p:sldId id="267" r:id="rId8"/>
    <p:sldId id="261" r:id="rId9"/>
    <p:sldId id="262" r:id="rId10"/>
    <p:sldId id="268" r:id="rId11"/>
    <p:sldId id="270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2" d="100"/>
          <a:sy n="82" d="100"/>
        </p:scale>
        <p:origin x="4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2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9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2" y="1792224"/>
            <a:ext cx="990599" cy="304798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4" y="3226821"/>
            <a:ext cx="3859795" cy="304802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9" y="292609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2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2677645"/>
            <a:ext cx="4351022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60" y="2677645"/>
            <a:ext cx="3755380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18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6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6" y="2603501"/>
            <a:ext cx="4825157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3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6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6" y="3179763"/>
            <a:ext cx="4825157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3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79763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2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7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2895601"/>
            <a:ext cx="2793157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2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1" indent="0">
              <a:buNone/>
              <a:defRPr sz="1600"/>
            </a:lvl2pPr>
            <a:lvl3pPr marL="914361" indent="0">
              <a:buNone/>
              <a:defRPr sz="1600"/>
            </a:lvl3pPr>
            <a:lvl4pPr marL="1371543" indent="0">
              <a:buNone/>
              <a:defRPr sz="1600"/>
            </a:lvl4pPr>
            <a:lvl5pPr marL="1828724" indent="0">
              <a:buNone/>
              <a:defRPr sz="1600"/>
            </a:lvl5pPr>
            <a:lvl6pPr marL="2285904" indent="0">
              <a:buNone/>
              <a:defRPr sz="1600"/>
            </a:lvl6pPr>
            <a:lvl7pPr marL="2743085" indent="0">
              <a:buNone/>
              <a:defRPr sz="1600"/>
            </a:lvl7pPr>
            <a:lvl8pPr marL="3200266" indent="0">
              <a:buNone/>
              <a:defRPr sz="1600"/>
            </a:lvl8pPr>
            <a:lvl9pPr marL="3657447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2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1" indent="0">
              <a:buNone/>
              <a:defRPr sz="1600"/>
            </a:lvl2pPr>
            <a:lvl3pPr marL="914361" indent="0">
              <a:buNone/>
              <a:defRPr sz="1600"/>
            </a:lvl3pPr>
            <a:lvl4pPr marL="1371543" indent="0">
              <a:buNone/>
              <a:defRPr sz="1600"/>
            </a:lvl4pPr>
            <a:lvl5pPr marL="1828724" indent="0">
              <a:buNone/>
              <a:defRPr sz="1600"/>
            </a:lvl5pPr>
            <a:lvl6pPr marL="2285904" indent="0">
              <a:buNone/>
              <a:defRPr sz="1600"/>
            </a:lvl6pPr>
            <a:lvl7pPr marL="2743085" indent="0">
              <a:buNone/>
              <a:defRPr sz="1600"/>
            </a:lvl7pPr>
            <a:lvl8pPr marL="3200266" indent="0">
              <a:buNone/>
              <a:defRPr sz="1600"/>
            </a:lvl8pPr>
            <a:lvl9pPr marL="3657447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7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2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063417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2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3" cy="1569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 lvl="0"/>
            <a:r>
              <a:rPr lang="en-US" sz="9599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3" cy="1569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 lvl="0"/>
            <a:r>
              <a:rPr lang="en-US" sz="9599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7" y="980518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6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2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18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6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6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6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2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2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2" y="2617300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1" y="3193562"/>
            <a:ext cx="3164718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2" y="2569634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2" y="2569634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3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1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1" indent="0">
              <a:buNone/>
              <a:defRPr sz="1600"/>
            </a:lvl2pPr>
            <a:lvl3pPr marL="914361" indent="0">
              <a:buNone/>
              <a:defRPr sz="1600"/>
            </a:lvl3pPr>
            <a:lvl4pPr marL="1371543" indent="0">
              <a:buNone/>
              <a:defRPr sz="1600"/>
            </a:lvl4pPr>
            <a:lvl5pPr marL="1828724" indent="0">
              <a:buNone/>
              <a:defRPr sz="1600"/>
            </a:lvl5pPr>
            <a:lvl6pPr marL="2285904" indent="0">
              <a:buNone/>
              <a:defRPr sz="1600"/>
            </a:lvl6pPr>
            <a:lvl7pPr marL="2743085" indent="0">
              <a:buNone/>
              <a:defRPr sz="1600"/>
            </a:lvl7pPr>
            <a:lvl8pPr marL="3200266" indent="0">
              <a:buNone/>
              <a:defRPr sz="1600"/>
            </a:lvl8pPr>
            <a:lvl9pPr marL="3657447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5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1" indent="0">
              <a:buNone/>
              <a:defRPr sz="1600"/>
            </a:lvl2pPr>
            <a:lvl3pPr marL="914361" indent="0">
              <a:buNone/>
              <a:defRPr sz="1600"/>
            </a:lvl3pPr>
            <a:lvl4pPr marL="1371543" indent="0">
              <a:buNone/>
              <a:defRPr sz="1600"/>
            </a:lvl4pPr>
            <a:lvl5pPr marL="1828724" indent="0">
              <a:buNone/>
              <a:defRPr sz="1600"/>
            </a:lvl5pPr>
            <a:lvl6pPr marL="2285904" indent="0">
              <a:buNone/>
              <a:defRPr sz="1600"/>
            </a:lvl6pPr>
            <a:lvl7pPr marL="2743085" indent="0">
              <a:buNone/>
              <a:defRPr sz="1600"/>
            </a:lvl7pPr>
            <a:lvl8pPr marL="3200266" indent="0">
              <a:buNone/>
              <a:defRPr sz="1600"/>
            </a:lvl8pPr>
            <a:lvl9pPr marL="3657447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7" y="5184002"/>
            <a:ext cx="3050437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6" y="4532847"/>
            <a:ext cx="3050437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1" indent="0">
              <a:buNone/>
              <a:defRPr sz="1600"/>
            </a:lvl2pPr>
            <a:lvl3pPr marL="914361" indent="0">
              <a:buNone/>
              <a:defRPr sz="1600"/>
            </a:lvl3pPr>
            <a:lvl4pPr marL="1371543" indent="0">
              <a:buNone/>
              <a:defRPr sz="1600"/>
            </a:lvl4pPr>
            <a:lvl5pPr marL="1828724" indent="0">
              <a:buNone/>
              <a:defRPr sz="1600"/>
            </a:lvl5pPr>
            <a:lvl6pPr marL="2285904" indent="0">
              <a:buNone/>
              <a:defRPr sz="1600"/>
            </a:lvl6pPr>
            <a:lvl7pPr marL="2743085" indent="0">
              <a:buNone/>
              <a:defRPr sz="1600"/>
            </a:lvl7pPr>
            <a:lvl8pPr marL="3200266" indent="0">
              <a:buNone/>
              <a:defRPr sz="1600"/>
            </a:lvl8pPr>
            <a:lvl9pPr marL="3657447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6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1" indent="0">
              <a:buNone/>
              <a:defRPr sz="1200"/>
            </a:lvl2pPr>
            <a:lvl3pPr marL="914361" indent="0">
              <a:buNone/>
              <a:defRPr sz="1000"/>
            </a:lvl3pPr>
            <a:lvl4pPr marL="1371543" indent="0">
              <a:buNone/>
              <a:defRPr sz="900"/>
            </a:lvl4pPr>
            <a:lvl5pPr marL="1828724" indent="0">
              <a:buNone/>
              <a:defRPr sz="900"/>
            </a:lvl5pPr>
            <a:lvl6pPr marL="2285904" indent="0">
              <a:buNone/>
              <a:defRPr sz="900"/>
            </a:lvl6pPr>
            <a:lvl7pPr marL="2743085" indent="0">
              <a:buNone/>
              <a:defRPr sz="900"/>
            </a:lvl7pPr>
            <a:lvl8pPr marL="3200266" indent="0">
              <a:buNone/>
              <a:defRPr sz="900"/>
            </a:lvl8pPr>
            <a:lvl9pPr marL="3657447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6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2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8" y="1278469"/>
            <a:ext cx="1413932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7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2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9" y="6394062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041F05C-59A2-48FA-B174-E4E9BE299A6C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60" y="6391839"/>
            <a:ext cx="3859796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1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1" y="295730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8AB428C-A91C-46E1-87A8-934D25A16A1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457181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886" indent="-342886" algn="l" defTabSz="457181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19" indent="-285738" algn="l" defTabSz="457181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2952" indent="-228591" algn="l" defTabSz="457181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133" indent="-228591" algn="l" defTabSz="457181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314" indent="-228591" algn="l" defTabSz="457181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495" indent="-228591" algn="l" defTabSz="457181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676" indent="-228591" algn="l" defTabSz="457181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8857" indent="-228591" algn="l" defTabSz="457181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037" indent="-228591" algn="l" defTabSz="457181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45718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1" algn="l" defTabSz="45718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45718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4" algn="l" defTabSz="45718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4" algn="l" defTabSz="45718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45718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45718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7" algn="l" defTabSz="45718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9098CC5C-5812-4909-874B-B70C944733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1759937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7898" y="1784888"/>
            <a:ext cx="8825658" cy="2677648"/>
          </a:xfrm>
        </p:spPr>
        <p:txBody>
          <a:bodyPr/>
          <a:lstStyle/>
          <a:p>
            <a:pPr algn="ctr"/>
            <a:r>
              <a:rPr lang="fa-IR" dirty="0">
                <a:solidFill>
                  <a:schemeClr val="tx1"/>
                </a:solidFill>
                <a:cs typeface="B Titr" panose="00000700000000000000" pitchFamily="2" charset="-78"/>
              </a:rPr>
              <a:t>راهنمای </a:t>
            </a:r>
            <a:r>
              <a:rPr lang="en-US" dirty="0" err="1">
                <a:solidFill>
                  <a:schemeClr val="tx1"/>
                </a:solidFill>
                <a:cs typeface="B Titr" panose="00000700000000000000" pitchFamily="2" charset="-78"/>
              </a:rPr>
              <a:t>مبالغ</a:t>
            </a:r>
            <a:r>
              <a:rPr lang="en-US" dirty="0">
                <a:solidFill>
                  <a:schemeClr val="tx1"/>
                </a:solidFill>
                <a:cs typeface="B Titr" panose="00000700000000000000" pitchFamily="2" charset="-78"/>
              </a:rPr>
              <a:t> و زمان بندی </a:t>
            </a:r>
            <a:r>
              <a:rPr lang="en-US" dirty="0" err="1">
                <a:solidFill>
                  <a:schemeClr val="tx1"/>
                </a:solidFill>
                <a:cs typeface="B Titr" panose="00000700000000000000" pitchFamily="2" charset="-78"/>
              </a:rPr>
              <a:t>اعطای</a:t>
            </a:r>
            <a:r>
              <a:rPr lang="en-US" dirty="0">
                <a:solidFill>
                  <a:schemeClr val="tx1"/>
                </a:solidFill>
                <a:cs typeface="B Titr" panose="00000700000000000000" pitchFamily="2" charset="-78"/>
              </a:rPr>
              <a:t> </a:t>
            </a:r>
            <a:r>
              <a:rPr lang="en-US" dirty="0" err="1">
                <a:solidFill>
                  <a:schemeClr val="tx1"/>
                </a:solidFill>
                <a:cs typeface="B Titr" panose="00000700000000000000" pitchFamily="2" charset="-78"/>
              </a:rPr>
              <a:t>وام</a:t>
            </a:r>
            <a:r>
              <a:rPr lang="fa-IR" dirty="0">
                <a:solidFill>
                  <a:schemeClr val="tx1"/>
                </a:solidFill>
                <a:cs typeface="B Titr" panose="00000700000000000000" pitchFamily="2" charset="-78"/>
              </a:rPr>
              <a:t>‌</a:t>
            </a:r>
            <a:r>
              <a:rPr lang="en-US" altLang="en-US" dirty="0" err="1">
                <a:solidFill>
                  <a:schemeClr val="tx1"/>
                </a:solidFill>
                <a:cs typeface="B Titr" panose="00000700000000000000" pitchFamily="2" charset="-78"/>
              </a:rPr>
              <a:t>های</a:t>
            </a:r>
            <a:r>
              <a:rPr lang="en-US" dirty="0">
                <a:solidFill>
                  <a:schemeClr val="tx1"/>
                </a:solidFill>
                <a:cs typeface="B Titr" panose="00000700000000000000" pitchFamily="2" charset="-78"/>
              </a:rPr>
              <a:t>  دانشجویی برای نیمسال دوم سال </a:t>
            </a:r>
            <a:r>
              <a:rPr lang="en-US" dirty="0" err="1">
                <a:solidFill>
                  <a:schemeClr val="tx1"/>
                </a:solidFill>
                <a:cs typeface="B Titr" panose="00000700000000000000" pitchFamily="2" charset="-78"/>
              </a:rPr>
              <a:t>تحصیلی</a:t>
            </a:r>
            <a:r>
              <a:rPr lang="en-US" dirty="0">
                <a:solidFill>
                  <a:schemeClr val="tx1"/>
                </a:solidFill>
                <a:cs typeface="B Titr" panose="00000700000000000000" pitchFamily="2" charset="-78"/>
              </a:rPr>
              <a:t> </a:t>
            </a:r>
            <a:r>
              <a:rPr lang="fa-IR" dirty="0">
                <a:solidFill>
                  <a:srgbClr val="C00000"/>
                </a:solidFill>
                <a:cs typeface="B Titr" panose="00000700000000000000" pitchFamily="2" charset="-78"/>
              </a:rPr>
              <a:t>1405-1404</a:t>
            </a:r>
            <a:endParaRPr lang="en-US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3E95B6-36A7-4333-8FD1-84AF84F27B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4" t="21408" r="4888" b="14929"/>
          <a:stretch/>
        </p:blipFill>
        <p:spPr>
          <a:xfrm>
            <a:off x="8998226" y="4657162"/>
            <a:ext cx="3193774" cy="22140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87924E4-BE3C-4B3D-9246-4829E679B4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99" t="13383" r="38689" b="39108"/>
          <a:stretch/>
        </p:blipFill>
        <p:spPr>
          <a:xfrm>
            <a:off x="10512148" y="-39757"/>
            <a:ext cx="1679852" cy="15902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904445-26DB-4F90-B1A6-66E6CCBEAC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99" t="13383" r="38689" b="39108"/>
          <a:stretch/>
        </p:blipFill>
        <p:spPr>
          <a:xfrm>
            <a:off x="10512148" y="0"/>
            <a:ext cx="1679852" cy="159026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702658" y="2565738"/>
            <a:ext cx="2647315" cy="9232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وام های تحصیلی</a:t>
            </a:r>
          </a:p>
        </p:txBody>
      </p:sp>
      <p:sp>
        <p:nvSpPr>
          <p:cNvPr id="19" name="Left Arrow 18"/>
          <p:cNvSpPr/>
          <p:nvPr/>
        </p:nvSpPr>
        <p:spPr>
          <a:xfrm>
            <a:off x="2647230" y="2218432"/>
            <a:ext cx="1905000" cy="152876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تاریخ شروع درخواست وام توسط دانشجو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7550312" y="2286992"/>
            <a:ext cx="1866901" cy="148078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تاریخ پایان درخواست وام توسط دانشجو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24850" y="2387024"/>
            <a:ext cx="1930400" cy="12319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1404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12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09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817890" y="2430482"/>
            <a:ext cx="1943892" cy="11938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1405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/</a:t>
            </a:r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02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/</a:t>
            </a:r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02</a:t>
            </a:r>
            <a:endParaRPr lang="en-US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654270" y="5130054"/>
            <a:ext cx="2781300" cy="1184275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1405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02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16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5273116" y="3548679"/>
            <a:ext cx="1457327" cy="152717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آخرین مهلت تایید وام توسط دانشگاه</a:t>
            </a:r>
          </a:p>
        </p:txBody>
      </p:sp>
      <p:sp>
        <p:nvSpPr>
          <p:cNvPr id="29" name="Oval 28"/>
          <p:cNvSpPr/>
          <p:nvPr/>
        </p:nvSpPr>
        <p:spPr>
          <a:xfrm>
            <a:off x="1813810" y="407648"/>
            <a:ext cx="8004080" cy="964943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cs typeface="B Titr" panose="00000700000000000000" pitchFamily="2" charset="-78"/>
              </a:rPr>
              <a:t>دانشجویان روزانه غیرشاغل دانشگاه های دولتی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98A9C-DC72-499C-9E49-58B9AC8AE9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9527" y="119269"/>
            <a:ext cx="1442473" cy="10786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DB4E0B-B4D6-49E6-AC92-F73BD69EEE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8" b="10758"/>
          <a:stretch/>
        </p:blipFill>
        <p:spPr>
          <a:xfrm>
            <a:off x="10496719" y="5330824"/>
            <a:ext cx="1695281" cy="15271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21" grpId="0" animBg="1"/>
      <p:bldP spid="22" grpId="0" animBg="1"/>
      <p:bldP spid="24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9412780" y="4401520"/>
            <a:ext cx="1401088" cy="112788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>
                <a:cs typeface="B Titr" panose="00000700000000000000" pitchFamily="2" charset="-78"/>
              </a:rPr>
              <a:t>5</a:t>
            </a:r>
            <a:endParaRPr lang="en-US" sz="2400" dirty="0">
              <a:cs typeface="B Titr" panose="000007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54840" y="4418743"/>
            <a:ext cx="1396999" cy="11362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>
                <a:cs typeface="B Titr" panose="00000700000000000000" pitchFamily="2" charset="-78"/>
              </a:rPr>
              <a:t>7/5</a:t>
            </a:r>
            <a:endParaRPr lang="en-US" sz="2400" dirty="0">
              <a:cs typeface="B Titr" panose="000007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63422" y="4387992"/>
            <a:ext cx="1320800" cy="114141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>
                <a:cs typeface="B Titr" panose="00000700000000000000" pitchFamily="2" charset="-78"/>
              </a:rPr>
              <a:t>10</a:t>
            </a:r>
            <a:endParaRPr lang="en-US" sz="2400" dirty="0">
              <a:cs typeface="B Titr" panose="00000700000000000000" pitchFamily="2" charset="-78"/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1987748" y="2653484"/>
            <a:ext cx="1480471" cy="1642999"/>
          </a:xfrm>
          <a:prstGeom prst="down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مبلغ وام</a:t>
            </a:r>
          </a:p>
          <a:p>
            <a:pPr algn="ctr"/>
            <a:r>
              <a:rPr lang="en-US" sz="1400" b="1" dirty="0">
                <a:cs typeface="B Nazanin" panose="00000400000000000000" pitchFamily="2" charset="-78"/>
              </a:rPr>
              <a:t>(میلیون تومان)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0" y="5747363"/>
            <a:ext cx="2647315" cy="9232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وام های تحصیلی</a:t>
            </a:r>
          </a:p>
        </p:txBody>
      </p:sp>
      <p:sp>
        <p:nvSpPr>
          <p:cNvPr id="17" name="Down Arrow 16"/>
          <p:cNvSpPr/>
          <p:nvPr/>
        </p:nvSpPr>
        <p:spPr>
          <a:xfrm>
            <a:off x="5813104" y="2750170"/>
            <a:ext cx="1480471" cy="1642999"/>
          </a:xfrm>
          <a:prstGeom prst="down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مبلغ وام</a:t>
            </a:r>
          </a:p>
          <a:p>
            <a:pPr algn="ctr"/>
            <a:r>
              <a:rPr lang="en-US" sz="1400" b="1" dirty="0">
                <a:cs typeface="B Nazanin" panose="00000400000000000000" pitchFamily="2" charset="-78"/>
              </a:rPr>
              <a:t>(میلیون تومان)</a:t>
            </a:r>
          </a:p>
        </p:txBody>
      </p:sp>
      <p:sp>
        <p:nvSpPr>
          <p:cNvPr id="18" name="Down Arrow 17"/>
          <p:cNvSpPr/>
          <p:nvPr/>
        </p:nvSpPr>
        <p:spPr>
          <a:xfrm>
            <a:off x="9347200" y="2775744"/>
            <a:ext cx="1480471" cy="1642999"/>
          </a:xfrm>
          <a:prstGeom prst="down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مبلغ وام</a:t>
            </a:r>
          </a:p>
          <a:p>
            <a:pPr algn="ctr"/>
            <a:r>
              <a:rPr lang="en-US" sz="1400" b="1" dirty="0">
                <a:cs typeface="B Nazanin" panose="00000400000000000000" pitchFamily="2" charset="-78"/>
              </a:rPr>
              <a:t>(میلیون تومان)</a:t>
            </a:r>
          </a:p>
        </p:txBody>
      </p:sp>
      <p:sp>
        <p:nvSpPr>
          <p:cNvPr id="19" name="Oval 18"/>
          <p:cNvSpPr/>
          <p:nvPr/>
        </p:nvSpPr>
        <p:spPr>
          <a:xfrm>
            <a:off x="527763" y="876839"/>
            <a:ext cx="4392118" cy="1667666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دکترای تخصصی (پیوسته و ناپیوسته)، دکتری مستقیم و دستیاری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111646" y="851263"/>
            <a:ext cx="2908093" cy="1693242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کارشناسی ارشد (پیوسته و ناپیوسته)، دکترای تخصصی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8019739" y="823699"/>
            <a:ext cx="3435244" cy="1693242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کاردانی، کارشناسی(پیوسته و ناپیوسته)</a:t>
            </a:r>
            <a:endParaRPr lang="en-US" dirty="0">
              <a:cs typeface="B Titr" panose="000007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F34D53-76E7-4F5F-AA99-5EAC5CE61D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765" y="36825"/>
            <a:ext cx="1714235" cy="12818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134CD8-FFD0-4F0E-838C-AE71D41B3C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" t="27112" r="-76" b="14366"/>
          <a:stretch/>
        </p:blipFill>
        <p:spPr>
          <a:xfrm>
            <a:off x="9924644" y="5144500"/>
            <a:ext cx="2227161" cy="1724296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2997201" y="5580553"/>
            <a:ext cx="7023100" cy="9232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**: نکته: </a:t>
            </a:r>
            <a:r>
              <a:rPr lang="en-US" sz="24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وام</a:t>
            </a:r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</a:t>
            </a:r>
            <a:r>
              <a:rPr lang="en-US" sz="24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های</a:t>
            </a:r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</a:t>
            </a:r>
            <a:r>
              <a:rPr lang="en-US" sz="24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تحصیلی</a:t>
            </a:r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برا </a:t>
            </a:r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متاهلین</a:t>
            </a:r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2 برابر می باشد</a:t>
            </a:r>
            <a:endParaRPr lang="en-US" sz="24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 bldLvl="0" animBg="1"/>
      <p:bldP spid="19" grpId="0" bldLvl="0" animBg="1"/>
      <p:bldP spid="20" grpId="0" bldLvl="0" animBg="1"/>
      <p:bldP spid="23" grpId="0" bldLvl="0" animBg="1"/>
      <p:bldP spid="15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D0E2D-26A6-4E88-A727-13E61D1B63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4" t="16292" r="38842" b="40155"/>
          <a:stretch/>
        </p:blipFill>
        <p:spPr>
          <a:xfrm>
            <a:off x="10417092" y="7050"/>
            <a:ext cx="1774908" cy="15711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9910048-A6FC-4E70-B6AC-B72FF22ED7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7" t="28019" r="5446" b="13817"/>
          <a:stretch/>
        </p:blipFill>
        <p:spPr>
          <a:xfrm>
            <a:off x="10259930" y="5049205"/>
            <a:ext cx="1932070" cy="1800474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1813810" y="407648"/>
            <a:ext cx="8004080" cy="964943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cs typeface="B Titr" panose="00000700000000000000" pitchFamily="2" charset="-78"/>
              </a:rPr>
              <a:t>دانشجویان</a:t>
            </a:r>
            <a:r>
              <a:rPr lang="en-US" dirty="0">
                <a:cs typeface="B Titr" panose="00000700000000000000" pitchFamily="2" charset="-78"/>
              </a:rPr>
              <a:t> </a:t>
            </a:r>
            <a:r>
              <a:rPr lang="fa-IR" dirty="0">
                <a:cs typeface="B Titr" panose="00000700000000000000" pitchFamily="2" charset="-78"/>
              </a:rPr>
              <a:t>متاهل </a:t>
            </a:r>
            <a:r>
              <a:rPr lang="en-US" dirty="0" err="1">
                <a:cs typeface="B Titr" panose="00000700000000000000" pitchFamily="2" charset="-78"/>
              </a:rPr>
              <a:t>دانشگاه</a:t>
            </a:r>
            <a:r>
              <a:rPr lang="en-US" dirty="0">
                <a:cs typeface="B Titr" panose="00000700000000000000" pitchFamily="2" charset="-78"/>
              </a:rPr>
              <a:t> های دولتی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24850" y="2631722"/>
            <a:ext cx="1559160" cy="142071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1404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12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09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817890" y="2675181"/>
            <a:ext cx="1943892" cy="11938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1405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/</a:t>
            </a:r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02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/</a:t>
            </a:r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02</a:t>
            </a:r>
            <a:endParaRPr lang="en-US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473576" y="5615716"/>
            <a:ext cx="2781300" cy="1184275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1405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02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16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211392" y="2945691"/>
            <a:ext cx="3245476" cy="9232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وام </a:t>
            </a:r>
            <a:r>
              <a:rPr lang="en-US" sz="24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های</a:t>
            </a:r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</a:t>
            </a:r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ودیعه مسکن متاهلی</a:t>
            </a:r>
            <a:endParaRPr lang="en-US" sz="24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22" name="Left Arrow 21"/>
          <p:cNvSpPr/>
          <p:nvPr/>
        </p:nvSpPr>
        <p:spPr>
          <a:xfrm>
            <a:off x="2039969" y="2618963"/>
            <a:ext cx="1905000" cy="152876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تاریخ شروع درخواست وام توسط دانشجو</a:t>
            </a:r>
          </a:p>
        </p:txBody>
      </p:sp>
      <p:sp>
        <p:nvSpPr>
          <p:cNvPr id="23" name="Right Arrow 22"/>
          <p:cNvSpPr/>
          <p:nvPr/>
        </p:nvSpPr>
        <p:spPr>
          <a:xfrm>
            <a:off x="7796046" y="2593813"/>
            <a:ext cx="1866901" cy="148078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تاریخ پایان درخواست وام توسط دانشجو</a:t>
            </a:r>
          </a:p>
        </p:txBody>
      </p:sp>
      <p:sp>
        <p:nvSpPr>
          <p:cNvPr id="24" name="Down Arrow 23"/>
          <p:cNvSpPr/>
          <p:nvPr/>
        </p:nvSpPr>
        <p:spPr>
          <a:xfrm>
            <a:off x="5141844" y="4088541"/>
            <a:ext cx="1457327" cy="152717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آخرین مهلت تایید وام توسط دانشگاه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19" grpId="0" animBg="1"/>
      <p:bldP spid="2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17336" y="2147524"/>
            <a:ext cx="2921000" cy="1600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en-US" b="1" dirty="0" err="1">
                <a:cs typeface="B Nazanin" panose="00000400000000000000" pitchFamily="2" charset="-78"/>
              </a:rPr>
              <a:t>شهرهای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با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جمعیت</a:t>
            </a:r>
            <a:r>
              <a:rPr lang="fa-IR" b="1" dirty="0">
                <a:cs typeface="B Nazanin" panose="00000400000000000000" pitchFamily="2" charset="-78"/>
              </a:rPr>
              <a:t> بیش از 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fa-IR" b="1" dirty="0">
                <a:cs typeface="B Nazanin" panose="00000400000000000000" pitchFamily="2" charset="-78"/>
              </a:rPr>
              <a:t>500 </a:t>
            </a:r>
            <a:r>
              <a:rPr lang="en-US" b="1" dirty="0" err="1">
                <a:cs typeface="B Nazanin" panose="00000400000000000000" pitchFamily="2" charset="-78"/>
              </a:rPr>
              <a:t>هزار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نفر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428933" y="4152900"/>
            <a:ext cx="3213100" cy="1600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en-US" b="1" dirty="0" err="1">
                <a:cs typeface="B Nazanin" panose="00000400000000000000" pitchFamily="2" charset="-78"/>
              </a:rPr>
              <a:t>شهرهای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با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جمعیت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fa-IR" b="1" dirty="0">
                <a:cs typeface="B Nazanin" panose="00000400000000000000" pitchFamily="2" charset="-78"/>
              </a:rPr>
              <a:t>500 </a:t>
            </a:r>
            <a:r>
              <a:rPr lang="en-US" b="1" dirty="0" err="1">
                <a:cs typeface="B Nazanin" panose="00000400000000000000" pitchFamily="2" charset="-78"/>
              </a:rPr>
              <a:t>هزار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نفر</a:t>
            </a:r>
            <a:r>
              <a:rPr lang="en-US" b="1" dirty="0">
                <a:cs typeface="B Nazanin" panose="00000400000000000000" pitchFamily="2" charset="-78"/>
              </a:rPr>
              <a:t> و </a:t>
            </a:r>
            <a:r>
              <a:rPr lang="en-US" b="1" dirty="0" err="1">
                <a:cs typeface="B Nazanin" panose="00000400000000000000" pitchFamily="2" charset="-78"/>
              </a:rPr>
              <a:t>کمتر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69388" y="301625"/>
            <a:ext cx="3086100" cy="1600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>
                <a:cs typeface="B Nazanin" panose="00000400000000000000" pitchFamily="2" charset="-78"/>
              </a:rPr>
              <a:t>کلان شهر تهران</a:t>
            </a:r>
          </a:p>
        </p:txBody>
      </p:sp>
      <p:sp>
        <p:nvSpPr>
          <p:cNvPr id="12" name="Oval 11"/>
          <p:cNvSpPr/>
          <p:nvPr/>
        </p:nvSpPr>
        <p:spPr>
          <a:xfrm>
            <a:off x="4810036" y="654049"/>
            <a:ext cx="2595316" cy="1111251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300 میلیون تومان 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761115-CB28-4E15-9CD2-2DD8017C10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4752" y="164548"/>
            <a:ext cx="1857248" cy="1388753"/>
          </a:xfrm>
          <a:prstGeom prst="rect">
            <a:avLst/>
          </a:prstGeom>
        </p:spPr>
      </p:pic>
      <p:sp>
        <p:nvSpPr>
          <p:cNvPr id="2" name="Right Arrow 1"/>
          <p:cNvSpPr/>
          <p:nvPr/>
        </p:nvSpPr>
        <p:spPr>
          <a:xfrm>
            <a:off x="3870638" y="617391"/>
            <a:ext cx="824248" cy="935910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5035483" y="2456588"/>
            <a:ext cx="824248" cy="935910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145213" y="2391998"/>
            <a:ext cx="2595316" cy="1111251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225 میلیون تومان 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6871918" y="4561245"/>
            <a:ext cx="824248" cy="935910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7926051" y="4522787"/>
            <a:ext cx="2595316" cy="1111251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150 میلیون تومان 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9910048-A6FC-4E70-B6AC-B72FF22ED7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7" t="28019" r="5446" b="13817"/>
          <a:stretch/>
        </p:blipFill>
        <p:spPr>
          <a:xfrm>
            <a:off x="10259930" y="5049205"/>
            <a:ext cx="1932070" cy="1800474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0" y="5926389"/>
            <a:ext cx="3245476" cy="9232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وام </a:t>
            </a:r>
            <a:r>
              <a:rPr lang="en-US" sz="24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های</a:t>
            </a:r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</a:t>
            </a:r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ودیعه مسکن متاهلی</a:t>
            </a:r>
            <a:endParaRPr lang="en-US" sz="24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D0E2D-26A6-4E88-A727-13E61D1B63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4" t="16292" r="38842" b="40155"/>
          <a:stretch/>
        </p:blipFill>
        <p:spPr>
          <a:xfrm>
            <a:off x="10417092" y="7050"/>
            <a:ext cx="1774908" cy="15711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9910048-A6FC-4E70-B6AC-B72FF22ED7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7" t="28019" r="5446" b="13817"/>
          <a:stretch/>
        </p:blipFill>
        <p:spPr>
          <a:xfrm>
            <a:off x="10259930" y="5049205"/>
            <a:ext cx="1932070" cy="1800474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1813810" y="407648"/>
            <a:ext cx="8004080" cy="964943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en-US" dirty="0" err="1">
                <a:cs typeface="B Titr" panose="00000700000000000000" pitchFamily="2" charset="-78"/>
              </a:rPr>
              <a:t>بستگی</a:t>
            </a:r>
            <a:r>
              <a:rPr lang="en-US" dirty="0">
                <a:cs typeface="B Titr" panose="00000700000000000000" pitchFamily="2" charset="-78"/>
              </a:rPr>
              <a:t> </a:t>
            </a:r>
            <a:r>
              <a:rPr lang="en-US" dirty="0" err="1">
                <a:cs typeface="B Titr" panose="00000700000000000000" pitchFamily="2" charset="-78"/>
              </a:rPr>
              <a:t>به</a:t>
            </a:r>
            <a:r>
              <a:rPr lang="en-US" dirty="0">
                <a:cs typeface="B Titr" panose="00000700000000000000" pitchFamily="2" charset="-78"/>
              </a:rPr>
              <a:t> </a:t>
            </a:r>
            <a:r>
              <a:rPr lang="en-US" dirty="0" err="1">
                <a:cs typeface="B Titr" panose="00000700000000000000" pitchFamily="2" charset="-78"/>
              </a:rPr>
              <a:t>نوع</a:t>
            </a:r>
            <a:r>
              <a:rPr lang="en-US" dirty="0">
                <a:cs typeface="B Titr" panose="00000700000000000000" pitchFamily="2" charset="-78"/>
              </a:rPr>
              <a:t> </a:t>
            </a:r>
            <a:r>
              <a:rPr lang="en-US" dirty="0" err="1">
                <a:cs typeface="B Titr" panose="00000700000000000000" pitchFamily="2" charset="-78"/>
              </a:rPr>
              <a:t>وام</a:t>
            </a:r>
            <a:r>
              <a:rPr lang="en-US" dirty="0">
                <a:cs typeface="B Titr" panose="00000700000000000000" pitchFamily="2" charset="-78"/>
              </a:rPr>
              <a:t> </a:t>
            </a:r>
            <a:r>
              <a:rPr lang="en-US" dirty="0" err="1">
                <a:cs typeface="B Titr" panose="00000700000000000000" pitchFamily="2" charset="-78"/>
              </a:rPr>
              <a:t>از</a:t>
            </a:r>
            <a:r>
              <a:rPr lang="en-US" dirty="0">
                <a:cs typeface="B Titr" panose="00000700000000000000" pitchFamily="2" charset="-78"/>
              </a:rPr>
              <a:t> </a:t>
            </a:r>
            <a:r>
              <a:rPr lang="en-US" dirty="0" err="1">
                <a:cs typeface="B Titr" panose="00000700000000000000" pitchFamily="2" charset="-78"/>
              </a:rPr>
              <a:t>جمله</a:t>
            </a:r>
            <a:r>
              <a:rPr lang="en-US" dirty="0">
                <a:cs typeface="B Titr" panose="00000700000000000000" pitchFamily="2" charset="-78"/>
              </a:rPr>
              <a:t>: </a:t>
            </a:r>
            <a:r>
              <a:rPr lang="en-US" dirty="0" err="1">
                <a:cs typeface="B Titr" panose="00000700000000000000" pitchFamily="2" charset="-78"/>
              </a:rPr>
              <a:t>ازدواج</a:t>
            </a:r>
            <a:r>
              <a:rPr lang="en-US" dirty="0">
                <a:cs typeface="B Titr" panose="00000700000000000000" pitchFamily="2" charset="-78"/>
              </a:rPr>
              <a:t>، </a:t>
            </a:r>
            <a:r>
              <a:rPr lang="en-US" dirty="0" err="1">
                <a:cs typeface="B Titr" panose="00000700000000000000" pitchFamily="2" charset="-78"/>
              </a:rPr>
              <a:t>تولد</a:t>
            </a:r>
            <a:r>
              <a:rPr lang="en-US" dirty="0">
                <a:cs typeface="B Titr" panose="00000700000000000000" pitchFamily="2" charset="-78"/>
              </a:rPr>
              <a:t> </a:t>
            </a:r>
            <a:r>
              <a:rPr lang="en-US" dirty="0" err="1">
                <a:cs typeface="B Titr" panose="00000700000000000000" pitchFamily="2" charset="-78"/>
              </a:rPr>
              <a:t>فرزند</a:t>
            </a:r>
            <a:r>
              <a:rPr lang="en-US" dirty="0">
                <a:cs typeface="B Titr" panose="00000700000000000000" pitchFamily="2" charset="-78"/>
              </a:rPr>
              <a:t> و....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24850" y="2631722"/>
            <a:ext cx="1559160" cy="142071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1405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02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03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817890" y="2675181"/>
            <a:ext cx="1943892" cy="11938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1405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/</a:t>
            </a:r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02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/</a:t>
            </a:r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16</a:t>
            </a:r>
            <a:endParaRPr lang="en-US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473576" y="5615716"/>
            <a:ext cx="2781300" cy="1184275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1405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03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02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211392" y="2945691"/>
            <a:ext cx="3245476" cy="9232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وام </a:t>
            </a:r>
            <a:r>
              <a:rPr lang="en-US" sz="24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های</a:t>
            </a:r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</a:t>
            </a:r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ضروری</a:t>
            </a:r>
            <a:endParaRPr lang="en-US" sz="24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22" name="Left Arrow 21"/>
          <p:cNvSpPr/>
          <p:nvPr/>
        </p:nvSpPr>
        <p:spPr>
          <a:xfrm>
            <a:off x="2039969" y="2618963"/>
            <a:ext cx="1905000" cy="152876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تاریخ شروع درخواست وام توسط دانشجو</a:t>
            </a:r>
          </a:p>
        </p:txBody>
      </p:sp>
      <p:sp>
        <p:nvSpPr>
          <p:cNvPr id="23" name="Right Arrow 22"/>
          <p:cNvSpPr/>
          <p:nvPr/>
        </p:nvSpPr>
        <p:spPr>
          <a:xfrm>
            <a:off x="7796046" y="2593813"/>
            <a:ext cx="1866901" cy="148078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تاریخ پایان درخواست وام توسط دانشجو</a:t>
            </a:r>
          </a:p>
        </p:txBody>
      </p:sp>
      <p:sp>
        <p:nvSpPr>
          <p:cNvPr id="24" name="Down Arrow 23"/>
          <p:cNvSpPr/>
          <p:nvPr/>
        </p:nvSpPr>
        <p:spPr>
          <a:xfrm>
            <a:off x="5141844" y="4088541"/>
            <a:ext cx="1457327" cy="152717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آخرین مهلت تایید وام توسط دانشگاه</a:t>
            </a:r>
          </a:p>
        </p:txBody>
      </p:sp>
    </p:spTree>
    <p:extLst>
      <p:ext uri="{BB962C8B-B14F-4D97-AF65-F5344CB8AC3E}">
        <p14:creationId xmlns:p14="http://schemas.microsoft.com/office/powerpoint/2010/main" val="367708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19" grpId="0" animBg="1"/>
      <p:bldP spid="2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184150" y="1204911"/>
            <a:ext cx="2133600" cy="13017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cs typeface="B Titr" panose="00000700000000000000" pitchFamily="2" charset="-78"/>
              </a:rPr>
              <a:t>ازدواج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299777" y="1481069"/>
            <a:ext cx="1851771" cy="841375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10 میلیون تومان 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15" name="Flowchart: Alternate Process 14"/>
          <p:cNvSpPr/>
          <p:nvPr/>
        </p:nvSpPr>
        <p:spPr>
          <a:xfrm>
            <a:off x="6791637" y="1039811"/>
            <a:ext cx="5259860" cy="1754904"/>
          </a:xfrm>
          <a:prstGeom prst="flowChartAlternateProcess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en-US" b="1" dirty="0" err="1">
                <a:cs typeface="B Nazanin" panose="00000400000000000000" pitchFamily="2" charset="-78"/>
              </a:rPr>
              <a:t>دانشجویان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روزانه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مجرد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غیرشاغل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دانشگاه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های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دولتی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که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در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طول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تحصیل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برای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بار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اول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ازدواج</a:t>
            </a:r>
            <a:r>
              <a:rPr lang="en-US" b="1" dirty="0">
                <a:cs typeface="B Nazanin" panose="00000400000000000000" pitchFamily="2" charset="-78"/>
              </a:rPr>
              <a:t> </a:t>
            </a:r>
            <a:r>
              <a:rPr lang="en-US" b="1" dirty="0" err="1">
                <a:cs typeface="B Nazanin" panose="00000400000000000000" pitchFamily="2" charset="-78"/>
              </a:rPr>
              <a:t>نمایند</a:t>
            </a:r>
            <a:r>
              <a:rPr lang="en-US" b="1" dirty="0">
                <a:cs typeface="B Nazanin" panose="00000400000000000000" pitchFamily="2" charset="-78"/>
              </a:rPr>
              <a:t>.</a:t>
            </a:r>
          </a:p>
        </p:txBody>
      </p:sp>
      <p:sp>
        <p:nvSpPr>
          <p:cNvPr id="16" name="Notched Right Arrow 15"/>
          <p:cNvSpPr/>
          <p:nvPr/>
        </p:nvSpPr>
        <p:spPr>
          <a:xfrm>
            <a:off x="5216837" y="1376361"/>
            <a:ext cx="1574800" cy="1257300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cs typeface="B Nazanin" panose="00000400000000000000" pitchFamily="2" charset="-78"/>
              </a:rPr>
              <a:t>شرایط وام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66700" y="3809206"/>
            <a:ext cx="2057400" cy="1549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cs typeface="B Titr" panose="00000700000000000000" pitchFamily="2" charset="-78"/>
              </a:rPr>
              <a:t>تولد فرزند</a:t>
            </a:r>
          </a:p>
        </p:txBody>
      </p:sp>
      <p:sp>
        <p:nvSpPr>
          <p:cNvPr id="5" name="Notched Right Arrow 4"/>
          <p:cNvSpPr/>
          <p:nvPr/>
        </p:nvSpPr>
        <p:spPr>
          <a:xfrm>
            <a:off x="5216837" y="3960098"/>
            <a:ext cx="1574800" cy="1333500"/>
          </a:xfrm>
          <a:prstGeom prst="notchedRightArrow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cs typeface="B Nazanin" panose="00000400000000000000" pitchFamily="2" charset="-78"/>
              </a:rPr>
              <a:t>شرایط</a:t>
            </a:r>
            <a:r>
              <a:rPr lang="en-US" dirty="0">
                <a:cs typeface="B Nazanin" panose="00000400000000000000" pitchFamily="2" charset="-78"/>
              </a:rPr>
              <a:t> </a:t>
            </a:r>
            <a:r>
              <a:rPr lang="en-US" dirty="0" err="1">
                <a:cs typeface="B Nazanin" panose="00000400000000000000" pitchFamily="2" charset="-78"/>
              </a:rPr>
              <a:t>وام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911227" y="3781266"/>
            <a:ext cx="5140270" cy="151233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en-US" b="1" dirty="0">
                <a:cs typeface="B Nazanin" panose="00000400000000000000" pitchFamily="2" charset="-78"/>
              </a:rPr>
              <a:t>به ازای هر فرزند دانشجوی روزانه غیرشاغل دانشگاه های دولتی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55AD7BE-1913-45A3-AB3F-3A0E0F1A53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0" t="27633" r="5121" b="14606"/>
          <a:stretch/>
        </p:blipFill>
        <p:spPr>
          <a:xfrm>
            <a:off x="10248097" y="5159930"/>
            <a:ext cx="1803400" cy="16995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F1AE002-58FC-4D80-8AE4-B89DB2C51B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4556" y="98549"/>
            <a:ext cx="1147444" cy="857999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0" y="5737861"/>
            <a:ext cx="3245476" cy="9232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وام </a:t>
            </a:r>
            <a:r>
              <a:rPr lang="en-US" sz="24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های</a:t>
            </a:r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</a:t>
            </a:r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ضروری</a:t>
            </a:r>
            <a:endParaRPr lang="en-US" sz="24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1905626" y="1433802"/>
            <a:ext cx="824248" cy="935910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>
            <a:off x="1917132" y="4111626"/>
            <a:ext cx="824248" cy="935910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3245476" y="4206161"/>
            <a:ext cx="1851771" cy="841375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10 میلیون تومان </a:t>
            </a:r>
            <a:endParaRPr lang="en-US" dirty="0">
              <a:cs typeface="B Titr" panose="000007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/>
      <p:bldP spid="15" grpId="0" bldLvl="0" animBg="1"/>
      <p:bldP spid="2" grpId="0" bldLvl="0"/>
      <p:bldP spid="6" grpId="0" bldLvl="0" animBg="1"/>
      <p:bldP spid="1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250" y="308582"/>
            <a:ext cx="5456649" cy="3054436"/>
          </a:xfrm>
          <a:prstGeom prst="rect">
            <a:avLst/>
          </a:prstGeom>
        </p:spPr>
      </p:pic>
      <p:sp>
        <p:nvSpPr>
          <p:cNvPr id="8" name="Curved Left Arrow 7"/>
          <p:cNvSpPr/>
          <p:nvPr/>
        </p:nvSpPr>
        <p:spPr>
          <a:xfrm>
            <a:off x="8693239" y="1947617"/>
            <a:ext cx="1122607" cy="1697103"/>
          </a:xfrm>
          <a:prstGeom prst="curved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125380" y="4051300"/>
            <a:ext cx="5958778" cy="2184400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دانشجویان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روزانه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غیرشاغل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دانشگاه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های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دولتی</a:t>
            </a:r>
            <a:endParaRPr lang="en-US" b="1" dirty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/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(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حداکثر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دو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نوع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وام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از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شش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نوع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وام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در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هر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مقطع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تحصیلی</a:t>
            </a:r>
            <a:r>
              <a:rPr lang="en-US" b="1" dirty="0">
                <a:solidFill>
                  <a:srgbClr val="FF0000"/>
                </a:solidFill>
                <a:cs typeface="B Titr" panose="00000700000000000000" pitchFamily="2" charset="-78"/>
              </a:rPr>
              <a:t>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C03B6C-E663-4C8C-BB97-A5FFA80204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9275" y="0"/>
            <a:ext cx="1642725" cy="12283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E240AFC-1B2A-4491-B8AF-2F492841EC1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1" t="26769" r="4994" b="15406"/>
          <a:stretch/>
        </p:blipFill>
        <p:spPr>
          <a:xfrm>
            <a:off x="10262151" y="4944599"/>
            <a:ext cx="1908313" cy="181097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7202075" y="1415112"/>
            <a:ext cx="1851771" cy="841375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10 میلیون تومان 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5807924" y="1367845"/>
            <a:ext cx="824248" cy="935910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10084158" y="2201134"/>
            <a:ext cx="1851771" cy="841375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شرایط</a:t>
            </a:r>
            <a:endParaRPr lang="en-US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0" y="5737861"/>
            <a:ext cx="3245476" cy="9232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وام </a:t>
            </a:r>
            <a:r>
              <a:rPr lang="en-US" sz="24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های</a:t>
            </a:r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</a:t>
            </a:r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ضروری</a:t>
            </a:r>
            <a:endParaRPr lang="en-US" sz="24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D0E2D-26A6-4E88-A727-13E61D1B63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4" t="16292" r="38842" b="40155"/>
          <a:stretch/>
        </p:blipFill>
        <p:spPr>
          <a:xfrm>
            <a:off x="10417092" y="7050"/>
            <a:ext cx="1774908" cy="15711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9910048-A6FC-4E70-B6AC-B72FF22ED7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7" t="28019" r="5446" b="13817"/>
          <a:stretch/>
        </p:blipFill>
        <p:spPr>
          <a:xfrm>
            <a:off x="10259930" y="5049205"/>
            <a:ext cx="1932070" cy="1800474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1813810" y="407648"/>
            <a:ext cx="8004080" cy="964943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cs typeface="B Titr" panose="00000700000000000000" pitchFamily="2" charset="-78"/>
              </a:rPr>
              <a:t>کلیه</a:t>
            </a:r>
            <a:r>
              <a:rPr lang="en-US" b="1" dirty="0">
                <a:cs typeface="B Titr" panose="00000700000000000000" pitchFamily="2" charset="-78"/>
              </a:rPr>
              <a:t> </a:t>
            </a:r>
            <a:r>
              <a:rPr lang="en-US" b="1" dirty="0" err="1">
                <a:cs typeface="B Titr" panose="00000700000000000000" pitchFamily="2" charset="-78"/>
              </a:rPr>
              <a:t>دانشجویان</a:t>
            </a:r>
            <a:r>
              <a:rPr lang="en-US" b="1" dirty="0">
                <a:cs typeface="B Titr" panose="00000700000000000000" pitchFamily="2" charset="-78"/>
              </a:rPr>
              <a:t> </a:t>
            </a:r>
            <a:r>
              <a:rPr lang="en-US" b="1" dirty="0" err="1">
                <a:solidFill>
                  <a:srgbClr val="FF0000"/>
                </a:solidFill>
                <a:cs typeface="B Titr" panose="00000700000000000000" pitchFamily="2" charset="-78"/>
              </a:rPr>
              <a:t>غیرشاغل</a:t>
            </a:r>
            <a:r>
              <a:rPr lang="en-US" b="1" dirty="0">
                <a:cs typeface="B Titr" panose="00000700000000000000" pitchFamily="2" charset="-78"/>
              </a:rPr>
              <a:t> </a:t>
            </a:r>
            <a:r>
              <a:rPr lang="en-US" b="1" dirty="0" err="1">
                <a:cs typeface="B Titr" panose="00000700000000000000" pitchFamily="2" charset="-78"/>
              </a:rPr>
              <a:t>شهریه</a:t>
            </a:r>
            <a:r>
              <a:rPr lang="en-US" b="1" dirty="0">
                <a:cs typeface="B Titr" panose="00000700000000000000" pitchFamily="2" charset="-78"/>
              </a:rPr>
              <a:t> </a:t>
            </a:r>
            <a:r>
              <a:rPr lang="en-US" b="1" dirty="0" err="1">
                <a:cs typeface="B Titr" panose="00000700000000000000" pitchFamily="2" charset="-78"/>
              </a:rPr>
              <a:t>پرداز</a:t>
            </a:r>
            <a:endParaRPr lang="en-US" b="1" dirty="0">
              <a:cs typeface="B Titr" panose="000007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24850" y="2631722"/>
            <a:ext cx="1559160" cy="142071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1405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02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03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817890" y="2675181"/>
            <a:ext cx="1943892" cy="11938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1405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/</a:t>
            </a:r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02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/</a:t>
            </a:r>
            <a:r>
              <a:rPr lang="fa-IR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16</a:t>
            </a:r>
            <a:endParaRPr lang="en-US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473576" y="5615716"/>
            <a:ext cx="2781300" cy="1184275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1405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03</a:t>
            </a:r>
            <a:r>
              <a:rPr lang="en-US" b="1" dirty="0">
                <a:cs typeface="B Nazanin" panose="00000400000000000000" pitchFamily="2" charset="-78"/>
              </a:rPr>
              <a:t>/</a:t>
            </a:r>
            <a:r>
              <a:rPr lang="fa-IR" b="1" dirty="0">
                <a:cs typeface="B Nazanin" panose="00000400000000000000" pitchFamily="2" charset="-78"/>
              </a:rPr>
              <a:t>02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211392" y="2945691"/>
            <a:ext cx="3245476" cy="9232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وام</a:t>
            </a:r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</a:t>
            </a:r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شهریه</a:t>
            </a:r>
            <a:endParaRPr lang="en-US" sz="24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22" name="Left Arrow 21"/>
          <p:cNvSpPr/>
          <p:nvPr/>
        </p:nvSpPr>
        <p:spPr>
          <a:xfrm>
            <a:off x="2039969" y="2618963"/>
            <a:ext cx="1905000" cy="152876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تاریخ شروع درخواست وام توسط دانشجو</a:t>
            </a:r>
          </a:p>
        </p:txBody>
      </p:sp>
      <p:sp>
        <p:nvSpPr>
          <p:cNvPr id="23" name="Right Arrow 22"/>
          <p:cNvSpPr/>
          <p:nvPr/>
        </p:nvSpPr>
        <p:spPr>
          <a:xfrm>
            <a:off x="7796046" y="2593813"/>
            <a:ext cx="1866901" cy="148078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تاریخ پایان درخواست وام توسط دانشجو</a:t>
            </a:r>
          </a:p>
        </p:txBody>
      </p:sp>
      <p:sp>
        <p:nvSpPr>
          <p:cNvPr id="24" name="Down Arrow 23"/>
          <p:cNvSpPr/>
          <p:nvPr/>
        </p:nvSpPr>
        <p:spPr>
          <a:xfrm>
            <a:off x="5141844" y="4088541"/>
            <a:ext cx="1457327" cy="1527175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آخرین مهلت تایید وام توسط دانشگاه</a:t>
            </a:r>
          </a:p>
        </p:txBody>
      </p:sp>
    </p:spTree>
    <p:extLst>
      <p:ext uri="{BB962C8B-B14F-4D97-AF65-F5344CB8AC3E}">
        <p14:creationId xmlns:p14="http://schemas.microsoft.com/office/powerpoint/2010/main" val="674787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19" grpId="0" animBg="1"/>
      <p:bldP spid="2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9412780" y="4401520"/>
            <a:ext cx="1401088" cy="112788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>
                <a:cs typeface="B Titr" panose="00000700000000000000" pitchFamily="2" charset="-78"/>
              </a:rPr>
              <a:t>3</a:t>
            </a:r>
            <a:endParaRPr lang="en-US" sz="2400" dirty="0">
              <a:cs typeface="B Titr" panose="000007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54840" y="4418743"/>
            <a:ext cx="1396999" cy="11362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>
                <a:cs typeface="B Titr" panose="00000700000000000000" pitchFamily="2" charset="-78"/>
              </a:rPr>
              <a:t>5</a:t>
            </a:r>
            <a:endParaRPr lang="en-US" sz="2400" dirty="0">
              <a:cs typeface="B Titr" panose="000007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63422" y="4387992"/>
            <a:ext cx="1320800" cy="114141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>
                <a:cs typeface="B Titr" panose="00000700000000000000" pitchFamily="2" charset="-78"/>
              </a:rPr>
              <a:t>7</a:t>
            </a:r>
            <a:endParaRPr lang="en-US" sz="2400" dirty="0">
              <a:cs typeface="B Titr" panose="00000700000000000000" pitchFamily="2" charset="-78"/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1987748" y="2653484"/>
            <a:ext cx="1480471" cy="1642999"/>
          </a:xfrm>
          <a:prstGeom prst="down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مبلغ وام</a:t>
            </a:r>
          </a:p>
          <a:p>
            <a:pPr algn="ctr"/>
            <a:r>
              <a:rPr lang="en-US" sz="1400" b="1" dirty="0">
                <a:cs typeface="B Nazanin" panose="00000400000000000000" pitchFamily="2" charset="-78"/>
              </a:rPr>
              <a:t>(میلیون تومان)</a:t>
            </a:r>
          </a:p>
        </p:txBody>
      </p:sp>
      <p:sp>
        <p:nvSpPr>
          <p:cNvPr id="17" name="Down Arrow 16"/>
          <p:cNvSpPr/>
          <p:nvPr/>
        </p:nvSpPr>
        <p:spPr>
          <a:xfrm>
            <a:off x="5813104" y="2750170"/>
            <a:ext cx="1480471" cy="1642999"/>
          </a:xfrm>
          <a:prstGeom prst="down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مبلغ وام</a:t>
            </a:r>
          </a:p>
          <a:p>
            <a:pPr algn="ctr"/>
            <a:r>
              <a:rPr lang="en-US" sz="1400" b="1" dirty="0">
                <a:cs typeface="B Nazanin" panose="00000400000000000000" pitchFamily="2" charset="-78"/>
              </a:rPr>
              <a:t>(میلیون تومان)</a:t>
            </a:r>
          </a:p>
        </p:txBody>
      </p:sp>
      <p:sp>
        <p:nvSpPr>
          <p:cNvPr id="18" name="Down Arrow 17"/>
          <p:cNvSpPr/>
          <p:nvPr/>
        </p:nvSpPr>
        <p:spPr>
          <a:xfrm>
            <a:off x="9347200" y="2775744"/>
            <a:ext cx="1480471" cy="1642999"/>
          </a:xfrm>
          <a:prstGeom prst="down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cs typeface="B Nazanin" panose="00000400000000000000" pitchFamily="2" charset="-78"/>
              </a:rPr>
              <a:t>مبلغ وام</a:t>
            </a:r>
          </a:p>
          <a:p>
            <a:pPr algn="ctr"/>
            <a:r>
              <a:rPr lang="en-US" sz="1400" b="1" dirty="0">
                <a:cs typeface="B Nazanin" panose="00000400000000000000" pitchFamily="2" charset="-78"/>
              </a:rPr>
              <a:t>(میلیون تومان)</a:t>
            </a:r>
          </a:p>
        </p:txBody>
      </p:sp>
      <p:sp>
        <p:nvSpPr>
          <p:cNvPr id="19" name="Oval 18"/>
          <p:cNvSpPr/>
          <p:nvPr/>
        </p:nvSpPr>
        <p:spPr>
          <a:xfrm>
            <a:off x="527763" y="876839"/>
            <a:ext cx="4392118" cy="1667666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دکترای تخصصی (پیوسته و ناپیوسته)، دکتری مستقیم و دستیاری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111646" y="851263"/>
            <a:ext cx="2908093" cy="1693242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کارشناسی ارشد (پیوسته و ناپیوسته)، دکترای تخصصی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8019739" y="823699"/>
            <a:ext cx="3435244" cy="1693242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>
                <a:cs typeface="B Titr" panose="00000700000000000000" pitchFamily="2" charset="-78"/>
              </a:rPr>
              <a:t>کاردانی، کارشناسی(پیوسته و ناپیوسته)</a:t>
            </a:r>
            <a:endParaRPr lang="en-US" dirty="0">
              <a:cs typeface="B Titr" panose="000007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F34D53-76E7-4F5F-AA99-5EAC5CE61D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765" y="36825"/>
            <a:ext cx="1714235" cy="12818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134CD8-FFD0-4F0E-838C-AE71D41B3C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" t="27112" r="-76" b="14366"/>
          <a:stretch/>
        </p:blipFill>
        <p:spPr>
          <a:xfrm>
            <a:off x="9924644" y="5144500"/>
            <a:ext cx="2227161" cy="1724296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0" y="5779043"/>
            <a:ext cx="3245476" cy="9232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وام</a:t>
            </a:r>
            <a:r>
              <a:rPr lang="en-US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 </a:t>
            </a:r>
            <a:r>
              <a:rPr lang="fa-IR" sz="24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شهریه</a:t>
            </a:r>
            <a:endParaRPr lang="en-US" sz="24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8268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9" grpId="0" bldLvl="0" animBg="1"/>
      <p:bldP spid="20" grpId="0" bldLvl="0" animBg="1"/>
      <p:bldP spid="23" grpId="0" bldLvl="0" animBg="1"/>
      <p:bldP spid="1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D0E2D-26A6-4E88-A727-13E61D1B63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4" t="16292" r="38842" b="40155"/>
          <a:stretch/>
        </p:blipFill>
        <p:spPr>
          <a:xfrm>
            <a:off x="10417092" y="7050"/>
            <a:ext cx="1774908" cy="15711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9910048-A6FC-4E70-B6AC-B72FF22ED7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7" t="28019" r="5446" b="13817"/>
          <a:stretch/>
        </p:blipFill>
        <p:spPr>
          <a:xfrm>
            <a:off x="10259930" y="5049205"/>
            <a:ext cx="1932070" cy="18004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403" y="792612"/>
            <a:ext cx="8589709" cy="553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8717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</TotalTime>
  <Words>409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B Nazanin</vt:lpstr>
      <vt:lpstr>B Titr</vt:lpstr>
      <vt:lpstr>Century Gothic</vt:lpstr>
      <vt:lpstr>Wingdings 3</vt:lpstr>
      <vt:lpstr>Ion Boardroom</vt:lpstr>
      <vt:lpstr>PowerPoint Presentation</vt:lpstr>
      <vt:lpstr>راهنمای مبالغ و زمان بندی اعطای وام‌های  دانشجویی برای نیمسال دوم سال تحصیلی 1405-1404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AghaEbrahimi</dc:creator>
  <cp:lastModifiedBy>BRC</cp:lastModifiedBy>
  <cp:revision>55</cp:revision>
  <dcterms:created xsi:type="dcterms:W3CDTF">2026-02-25T07:28:00Z</dcterms:created>
  <dcterms:modified xsi:type="dcterms:W3CDTF">2026-04-11T07:09:51Z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BDD12A18D27642138042E72BFCB7CF5A_13</vt:lpwstr>
  </property>
  <property fmtid="{D5CDD505-2E9C-101B-9397-08002B2CF9AE}" pid="3" name="KSOProductBuildVer">
    <vt:lpwstr>1033-12.2.0.23196</vt:lpwstr>
  </property>
</Properties>
</file>